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323" r:id="rId6"/>
    <p:sldId id="257" r:id="rId7"/>
    <p:sldId id="258" r:id="rId8"/>
    <p:sldId id="260" r:id="rId9"/>
    <p:sldId id="318" r:id="rId10"/>
    <p:sldId id="316" r:id="rId11"/>
    <p:sldId id="340" r:id="rId12"/>
    <p:sldId id="259" r:id="rId13"/>
    <p:sldId id="262" r:id="rId14"/>
    <p:sldId id="320" r:id="rId15"/>
    <p:sldId id="263" r:id="rId16"/>
    <p:sldId id="321" r:id="rId17"/>
    <p:sldId id="324" r:id="rId18"/>
    <p:sldId id="267" r:id="rId19"/>
    <p:sldId id="265" r:id="rId20"/>
    <p:sldId id="268" r:id="rId21"/>
    <p:sldId id="329" r:id="rId22"/>
    <p:sldId id="269" r:id="rId23"/>
    <p:sldId id="325" r:id="rId24"/>
    <p:sldId id="271" r:id="rId25"/>
    <p:sldId id="272" r:id="rId26"/>
    <p:sldId id="273" r:id="rId27"/>
    <p:sldId id="274" r:id="rId28"/>
    <p:sldId id="275" r:id="rId29"/>
    <p:sldId id="335" r:id="rId30"/>
    <p:sldId id="276" r:id="rId31"/>
    <p:sldId id="277" r:id="rId32"/>
    <p:sldId id="278" r:id="rId33"/>
    <p:sldId id="280" r:id="rId34"/>
    <p:sldId id="327" r:id="rId35"/>
    <p:sldId id="330" r:id="rId36"/>
    <p:sldId id="331" r:id="rId37"/>
    <p:sldId id="345" r:id="rId38"/>
    <p:sldId id="281" r:id="rId39"/>
    <p:sldId id="284" r:id="rId40"/>
    <p:sldId id="282" r:id="rId41"/>
    <p:sldId id="349" r:id="rId42"/>
    <p:sldId id="334" r:id="rId4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583" autoAdjust="0"/>
  </p:normalViewPr>
  <p:slideViewPr>
    <p:cSldViewPr snapToGrid="0">
      <p:cViewPr varScale="1">
        <p:scale>
          <a:sx n="66" d="100"/>
          <a:sy n="66" d="100"/>
        </p:scale>
        <p:origin x="56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5EC5A-7758-42DD-B03B-29443B74378D}" type="datetimeFigureOut">
              <a:rPr lang="es-ES" smtClean="0"/>
              <a:t>16/02/2021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936CA-5E3F-441B-B0F8-29683C070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43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Ejemplo 2 a resolver en TABLET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36CA-5E3F-441B-B0F8-29683C070E5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41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 hacer en Tablet, de mis apuntes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36CA-5E3F-441B-B0F8-29683C070E5E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617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 hacer en Tablet, de mis apuntes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36CA-5E3F-441B-B0F8-29683C070E5E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23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Ejemplo 2 a resolver en TABLET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36CA-5E3F-441B-B0F8-29683C070E5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58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Ejemplo 2 a resolver en TABLET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36CA-5E3F-441B-B0F8-29683C070E5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36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36CA-5E3F-441B-B0F8-29683C070E5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83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Tablet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36CA-5E3F-441B-B0F8-29683C070E5E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92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Tablet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36CA-5E3F-441B-B0F8-29683C070E5E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093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TABLET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36CA-5E3F-441B-B0F8-29683C070E5E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03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36CA-5E3F-441B-B0F8-29683C070E5E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99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 hacer en Tablet, es el problema 7 de la hoja 1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36CA-5E3F-441B-B0F8-29683C070E5E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1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490A2-7BD4-4529-888A-84201DD54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705824-0F84-4D08-A1B4-9DA4D260B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FBDD5E-E231-42EF-B26F-DE18118F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1B93-E919-4768-B55D-8DD74F0C3C9D}" type="datetime1">
              <a:rPr lang="es-ES" smtClean="0"/>
              <a:t>16/02/2021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78AA33-E319-495B-822B-77E0622B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8DA8F-7DAD-4C08-9576-CAFF5A62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63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94E1C-1533-436C-8060-43E68ED0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2B648E-46FD-44BA-B2AA-BF029B69A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75F70-C7D7-4F3B-8B73-4CC01459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A96A-70D6-41CD-943B-F891898290BF}" type="datetime1">
              <a:rPr lang="es-ES" smtClean="0"/>
              <a:t>16/02/2021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D6578-BD7C-4AA5-90FB-10455F7B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3767C-CA38-4C66-85CD-BD0C6291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63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8A7459-B246-4F61-B974-1AB020A92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8E0547-1854-4ACE-B86A-E24882D92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FE9650-943C-4954-BCCD-989CDBD8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F8F3-8557-4402-B468-38C7255D9DD6}" type="datetime1">
              <a:rPr lang="es-ES" smtClean="0"/>
              <a:t>16/02/2021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0F3F0-00C9-41B8-BA6D-94A9EF18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2F1A98-D101-4801-A456-B88BA652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83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E564A-86C6-4893-A9C7-57BD29E3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28E5EA-261A-4791-9197-25C143890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4226DC-C055-4059-B31E-2D167979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395A-EF56-4450-8807-9E6316C2A70D}" type="datetime1">
              <a:rPr lang="es-ES" smtClean="0"/>
              <a:t>16/02/2021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4D8E64-2803-430B-9666-AC541E66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95F3FA-AF96-490F-9A34-F29F804C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65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81E54-AE49-417E-A662-B4C401A1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6E70D-11D6-42A1-99D3-7A5F9798F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2A498E-2E1F-4017-99B4-FD41D622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A0AA-BA40-4BBE-8D0C-062C7AF92A24}" type="datetime1">
              <a:rPr lang="es-ES" smtClean="0"/>
              <a:t>16/02/2021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EFCFF0-4E0E-462B-8819-FB3BA80C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939221-43CA-4CC5-ACAF-5C52F2D5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48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BC1FE-0BCA-45CC-8881-F14A1F53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422112-501B-41E5-BCEA-02E9ADCC9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7AAE81-3D5C-42C6-8C46-65F775DF8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F57F26-A3B4-4A7B-93B0-2E8BCC9F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B8FB-236A-44E3-BCF0-E2E35D48757A}" type="datetime1">
              <a:rPr lang="es-ES" smtClean="0"/>
              <a:t>16/02/2021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D5864D-339E-4708-98C5-760D1D71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02BED2-83B8-4910-97CC-0705D99B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1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29E53-B99B-4368-A3FB-0BB3D47E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29848B-2A34-4754-96A8-C0E0A2A5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A2AE14-E4F5-4AB6-B8CD-2E0EF25E9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A1F916-2D74-415C-8764-BCFA8CEF3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82CEEA-6A8E-4598-8DFD-D25CDC54B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E0B629-31D5-4DCF-839C-C845503F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7DC2-5A7C-4B33-99EF-5958EBCFB49F}" type="datetime1">
              <a:rPr lang="es-ES" smtClean="0"/>
              <a:t>16/02/2021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DB806F-EFA6-4D96-AC3C-787967CE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54F173-866A-4095-A78F-10A3DE1A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80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B3FCF-048D-4FB7-AE30-B530237C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A8D826-8117-42DB-9F50-D3DD2D22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85FA-96E6-44F8-A05F-1C6E81B449ED}" type="datetime1">
              <a:rPr lang="es-ES" smtClean="0"/>
              <a:t>16/02/2021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68A6EA-D856-49CE-A793-711AD55D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633F33-F43E-4627-A369-0EB5527B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18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986851-DED2-4DF3-8C5B-6333E1BB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4136-B6E0-4458-948E-E111F7B8D090}" type="datetime1">
              <a:rPr lang="es-ES" smtClean="0"/>
              <a:t>16/02/2021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124AF5-381D-4408-B4BA-71845E18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5CA78A-D5FC-4525-A215-917F4904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32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12400-634C-411C-8257-B39DDC46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9137EF-8674-47B4-ABFF-62C8912B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A81D0C-6A7E-40C9-9DB7-AB062FDD7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7D1CF7-5703-4313-A5B3-729DCE3F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D045-885D-4957-BA14-677698C6F394}" type="datetime1">
              <a:rPr lang="es-ES" smtClean="0"/>
              <a:t>16/02/2021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597443-3814-4F0D-88D1-D554A4B6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192661-D207-4A0C-8C6D-0B0259DD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03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5958C-732B-4073-B40F-330665B2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E385D2-F910-46E3-8838-E773ED8B7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4740EA-51E5-4A91-954D-C5DD4FAFB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3FC094-F917-4695-ADD6-F955FCBA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2AF9-9FC9-4710-AB6E-B3F55B52CBD8}" type="datetime1">
              <a:rPr lang="es-ES" smtClean="0"/>
              <a:t>16/02/2021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E84D49-802D-44B7-85D7-3B483A8F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05B2DF-D16F-4B0C-96A6-14E8CE60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28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F944C4-75A0-4764-8275-8D3F79C1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999CD-198E-4157-8761-716CF4A0E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6AB22-D501-4188-BCFF-99D0755F0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3E9D3-420B-4248-BB49-F7CB526C6846}" type="datetime1">
              <a:rPr lang="es-ES" smtClean="0"/>
              <a:t>16/02/2021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BA598-5E77-4B09-AA8A-A82E5DB8F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Electromagnetismo 2021 GII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8B9720-81BC-4086-9E59-5250CE1BD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6F9E7-08E1-4902-8D15-36284BFCD5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69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43.wmf"/><Relationship Id="rId3" Type="http://schemas.openxmlformats.org/officeDocument/2006/relationships/image" Target="../media/image30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46.png"/><Relationship Id="rId2" Type="http://schemas.openxmlformats.org/officeDocument/2006/relationships/oleObject" Target="../embeddings/oleObject52.bin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42.wmf"/><Relationship Id="rId5" Type="http://schemas.openxmlformats.org/officeDocument/2006/relationships/image" Target="../media/image40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5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wmf"/><Relationship Id="rId18" Type="http://schemas.openxmlformats.org/officeDocument/2006/relationships/image" Target="../media/image50.wmf"/><Relationship Id="rId26" Type="http://schemas.openxmlformats.org/officeDocument/2006/relationships/image" Target="../media/image52.wmf"/><Relationship Id="rId3" Type="http://schemas.openxmlformats.org/officeDocument/2006/relationships/image" Target="../media/image7.wmf"/><Relationship Id="rId21" Type="http://schemas.openxmlformats.org/officeDocument/2006/relationships/oleObject" Target="../embeddings/oleObject67.bin"/><Relationship Id="rId34" Type="http://schemas.openxmlformats.org/officeDocument/2006/relationships/image" Target="../media/image57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4.bin"/><Relationship Id="rId17" Type="http://schemas.openxmlformats.org/officeDocument/2006/relationships/oleObject" Target="../embeddings/oleObject66.bin"/><Relationship Id="rId25" Type="http://schemas.openxmlformats.org/officeDocument/2006/relationships/oleObject" Target="../embeddings/oleObject68.bin"/><Relationship Id="rId33" Type="http://schemas.openxmlformats.org/officeDocument/2006/relationships/image" Target="../media/image55.wmf"/><Relationship Id="rId2" Type="http://schemas.openxmlformats.org/officeDocument/2006/relationships/oleObject" Target="../embeddings/oleObject59.bin"/><Relationship Id="rId16" Type="http://schemas.openxmlformats.org/officeDocument/2006/relationships/image" Target="../media/image51.png"/><Relationship Id="rId20" Type="http://schemas.openxmlformats.org/officeDocument/2006/relationships/image" Target="../media/image50.wmf"/><Relationship Id="rId29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31.wmf"/><Relationship Id="rId24" Type="http://schemas.openxmlformats.org/officeDocument/2006/relationships/image" Target="../media/image51.wmf"/><Relationship Id="rId32" Type="http://schemas.openxmlformats.org/officeDocument/2006/relationships/oleObject" Target="../embeddings/oleObject70.bin"/><Relationship Id="rId5" Type="http://schemas.openxmlformats.org/officeDocument/2006/relationships/image" Target="../media/image8.wmf"/><Relationship Id="rId15" Type="http://schemas.openxmlformats.org/officeDocument/2006/relationships/image" Target="../media/image49.wmf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52.wmf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66.bin"/><Relationship Id="rId31" Type="http://schemas.openxmlformats.org/officeDocument/2006/relationships/image" Target="../media/image32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5.bin"/><Relationship Id="rId22" Type="http://schemas.openxmlformats.org/officeDocument/2006/relationships/image" Target="../media/image51.wmf"/><Relationship Id="rId27" Type="http://schemas.openxmlformats.org/officeDocument/2006/relationships/oleObject" Target="../embeddings/oleObject68.bin"/><Relationship Id="rId30" Type="http://schemas.openxmlformats.org/officeDocument/2006/relationships/oleObject" Target="../embeddings/oleObject69.bin"/><Relationship Id="rId8" Type="http://schemas.openxmlformats.org/officeDocument/2006/relationships/oleObject" Target="../embeddings/oleObject6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82.png"/><Relationship Id="rId7" Type="http://schemas.openxmlformats.org/officeDocument/2006/relationships/image" Target="../media/image8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0.png"/><Relationship Id="rId5" Type="http://schemas.openxmlformats.org/officeDocument/2006/relationships/image" Target="../media/image84.png"/><Relationship Id="rId10" Type="http://schemas.openxmlformats.org/officeDocument/2006/relationships/image" Target="../media/image860.png"/><Relationship Id="rId4" Type="http://schemas.openxmlformats.org/officeDocument/2006/relationships/image" Target="../media/image83.png"/><Relationship Id="rId9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3.bin"/><Relationship Id="rId39" Type="http://schemas.openxmlformats.org/officeDocument/2006/relationships/image" Target="../media/image21.wmf"/><Relationship Id="rId21" Type="http://schemas.openxmlformats.org/officeDocument/2006/relationships/image" Target="../media/image12.wmf"/><Relationship Id="rId34" Type="http://schemas.openxmlformats.org/officeDocument/2006/relationships/oleObject" Target="../embeddings/oleObject27.bin"/><Relationship Id="rId42" Type="http://schemas.openxmlformats.org/officeDocument/2006/relationships/oleObject" Target="../embeddings/oleObject31.bin"/><Relationship Id="rId7" Type="http://schemas.openxmlformats.org/officeDocument/2006/relationships/image" Target="../media/image8.w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16.wmf"/><Relationship Id="rId41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.wmf"/><Relationship Id="rId24" Type="http://schemas.openxmlformats.org/officeDocument/2006/relationships/oleObject" Target="../embeddings/oleObject22.bin"/><Relationship Id="rId32" Type="http://schemas.openxmlformats.org/officeDocument/2006/relationships/oleObject" Target="../embeddings/oleObject26.bin"/><Relationship Id="rId37" Type="http://schemas.openxmlformats.org/officeDocument/2006/relationships/image" Target="../media/image20.wmf"/><Relationship Id="rId40" Type="http://schemas.openxmlformats.org/officeDocument/2006/relationships/oleObject" Target="../embeddings/oleObject30.bin"/><Relationship Id="rId5" Type="http://schemas.openxmlformats.org/officeDocument/2006/relationships/image" Target="../media/image7.wmf"/><Relationship Id="rId15" Type="http://schemas.openxmlformats.org/officeDocument/2006/relationships/image" Target="../media/image11.wmf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24.bin"/><Relationship Id="rId36" Type="http://schemas.openxmlformats.org/officeDocument/2006/relationships/oleObject" Target="../embeddings/oleObject28.bin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19.bin"/><Relationship Id="rId31" Type="http://schemas.openxmlformats.org/officeDocument/2006/relationships/image" Target="../media/image17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15.wmf"/><Relationship Id="rId30" Type="http://schemas.openxmlformats.org/officeDocument/2006/relationships/oleObject" Target="../embeddings/oleObject25.bin"/><Relationship Id="rId35" Type="http://schemas.openxmlformats.org/officeDocument/2006/relationships/image" Target="../media/image19.wmf"/><Relationship Id="rId43" Type="http://schemas.openxmlformats.org/officeDocument/2006/relationships/image" Target="../media/image23.wmf"/><Relationship Id="rId8" Type="http://schemas.openxmlformats.org/officeDocument/2006/relationships/oleObject" Target="../embeddings/oleObject12.bin"/><Relationship Id="rId3" Type="http://schemas.openxmlformats.org/officeDocument/2006/relationships/image" Target="../media/image6.wmf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7.bin"/><Relationship Id="rId25" Type="http://schemas.openxmlformats.org/officeDocument/2006/relationships/image" Target="../media/image14.wmf"/><Relationship Id="rId33" Type="http://schemas.openxmlformats.org/officeDocument/2006/relationships/image" Target="../media/image18.wmf"/><Relationship Id="rId38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50.bin"/><Relationship Id="rId3" Type="http://schemas.openxmlformats.org/officeDocument/2006/relationships/image" Target="../media/image30.wmf"/><Relationship Id="rId21" Type="http://schemas.openxmlformats.org/officeDocument/2006/relationships/oleObject" Target="../embeddings/oleObject47.bin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3.bin"/><Relationship Id="rId25" Type="http://schemas.openxmlformats.org/officeDocument/2006/relationships/image" Target="../media/image37.wmf"/><Relationship Id="rId2" Type="http://schemas.openxmlformats.org/officeDocument/2006/relationships/oleObject" Target="../embeddings/oleObject34.bin"/><Relationship Id="rId16" Type="http://schemas.openxmlformats.org/officeDocument/2006/relationships/image" Target="../media/image35.wmf"/><Relationship Id="rId20" Type="http://schemas.openxmlformats.org/officeDocument/2006/relationships/oleObject" Target="../embeddings/oleObject46.bin"/><Relationship Id="rId29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9.bin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42.bin"/><Relationship Id="rId23" Type="http://schemas.openxmlformats.org/officeDocument/2006/relationships/image" Target="../media/image36.wmf"/><Relationship Id="rId28" Type="http://schemas.openxmlformats.org/officeDocument/2006/relationships/oleObject" Target="../embeddings/oleObject51.bin"/><Relationship Id="rId10" Type="http://schemas.openxmlformats.org/officeDocument/2006/relationships/oleObject" Target="../embeddings/oleObject38.bin"/><Relationship Id="rId19" Type="http://schemas.openxmlformats.org/officeDocument/2006/relationships/oleObject" Target="../embeddings/oleObject45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8.bin"/><Relationship Id="rId27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16665-F391-4A30-A11B-2863C1F04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151" y="886653"/>
            <a:ext cx="9359900" cy="74013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2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ELEMENTOS DE ÁLGEBRA Y CÁLCULO VECTORIAL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F010A-E88B-4D5D-85F2-96782D826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5559" y="2436019"/>
            <a:ext cx="5727083" cy="1655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Electromagnetismo</a:t>
            </a:r>
          </a:p>
          <a:p>
            <a:r>
              <a:rPr lang="es-ES" dirty="0"/>
              <a:t>Primer curso de Ingeniería Informática</a:t>
            </a:r>
          </a:p>
          <a:p>
            <a:r>
              <a:rPr lang="es-ES" dirty="0"/>
              <a:t>EPS UAM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232C34-C9BE-45CD-949E-E5B4D795A5A9}"/>
              </a:ext>
            </a:extLst>
          </p:cNvPr>
          <p:cNvSpPr txBox="1"/>
          <p:nvPr/>
        </p:nvSpPr>
        <p:spPr>
          <a:xfrm>
            <a:off x="9170634" y="5748239"/>
            <a:ext cx="271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Cristina Gomez-Navarro</a:t>
            </a:r>
          </a:p>
          <a:p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Pilar Segovia</a:t>
            </a:r>
          </a:p>
          <a:p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Miriam Jaafar Castellanos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9D6665-40A4-4C1F-8397-4F9814EC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30460-24A8-4463-B043-CB92327E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38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C548C955-815C-4197-9CA4-8B91BA30107F}"/>
              </a:ext>
            </a:extLst>
          </p:cNvPr>
          <p:cNvGrpSpPr>
            <a:grpSpLocks/>
          </p:cNvGrpSpPr>
          <p:nvPr/>
        </p:nvGrpSpPr>
        <p:grpSpPr bwMode="auto">
          <a:xfrm>
            <a:off x="2425700" y="2135982"/>
            <a:ext cx="2743200" cy="1371600"/>
            <a:chOff x="1440" y="1158"/>
            <a:chExt cx="1728" cy="864"/>
          </a:xfrm>
        </p:grpSpPr>
        <p:sp>
          <p:nvSpPr>
            <p:cNvPr id="3" name="Line 9">
              <a:extLst>
                <a:ext uri="{FF2B5EF4-FFF2-40B4-BE49-F238E27FC236}">
                  <a16:creationId xmlns:a16="http://schemas.microsoft.com/office/drawing/2014/main" id="{F3D5114D-D3AA-4029-AB1C-B0B78D84D2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296"/>
              <a:ext cx="1728" cy="528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7B41EA0B-317E-443B-8690-66ACC32BB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1158"/>
              <a:ext cx="660" cy="660"/>
            </a:xfrm>
            <a:custGeom>
              <a:avLst/>
              <a:gdLst>
                <a:gd name="T0" fmla="*/ 0 w 660"/>
                <a:gd name="T1" fmla="*/ 660 h 660"/>
                <a:gd name="T2" fmla="*/ 660 w 660"/>
                <a:gd name="T3" fmla="*/ 0 h 6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60" h="660">
                  <a:moveTo>
                    <a:pt x="0" y="660"/>
                  </a:moveTo>
                  <a:lnTo>
                    <a:pt x="660" y="0"/>
                  </a:lnTo>
                </a:path>
              </a:pathLst>
            </a:custGeom>
            <a:noFill/>
            <a:ln w="31750">
              <a:solidFill>
                <a:srgbClr val="008000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1176958B-8FC8-41F3-9143-84A7951F6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45"/>
              <a:ext cx="135" cy="135"/>
            </a:xfrm>
            <a:custGeom>
              <a:avLst/>
              <a:gdLst>
                <a:gd name="T0" fmla="*/ 135 w 135"/>
                <a:gd name="T1" fmla="*/ 135 h 135"/>
                <a:gd name="T2" fmla="*/ 117 w 135"/>
                <a:gd name="T3" fmla="*/ 87 h 135"/>
                <a:gd name="T4" fmla="*/ 90 w 135"/>
                <a:gd name="T5" fmla="*/ 51 h 135"/>
                <a:gd name="T6" fmla="*/ 42 w 135"/>
                <a:gd name="T7" fmla="*/ 15 h 135"/>
                <a:gd name="T8" fmla="*/ 0 w 135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135">
                  <a:moveTo>
                    <a:pt x="135" y="135"/>
                  </a:moveTo>
                  <a:cubicBezTo>
                    <a:pt x="132" y="127"/>
                    <a:pt x="125" y="101"/>
                    <a:pt x="117" y="87"/>
                  </a:cubicBezTo>
                  <a:cubicBezTo>
                    <a:pt x="109" y="73"/>
                    <a:pt x="103" y="63"/>
                    <a:pt x="90" y="51"/>
                  </a:cubicBezTo>
                  <a:cubicBezTo>
                    <a:pt x="77" y="39"/>
                    <a:pt x="57" y="21"/>
                    <a:pt x="42" y="15"/>
                  </a:cubicBezTo>
                  <a:cubicBezTo>
                    <a:pt x="27" y="9"/>
                    <a:pt x="21" y="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6" name="Object 12">
              <a:extLst>
                <a:ext uri="{FF2B5EF4-FFF2-40B4-BE49-F238E27FC236}">
                  <a16:creationId xmlns:a16="http://schemas.microsoft.com/office/drawing/2014/main" id="{D7A30D4D-F054-4E77-9E91-6441570422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7" y="1400"/>
            <a:ext cx="141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2" imgW="126780" imgH="164814" progId="Equation.3">
                    <p:embed/>
                  </p:oleObj>
                </mc:Choice>
                <mc:Fallback>
                  <p:oleObj name="Ecuación" r:id="rId2" imgW="126780" imgH="164814" progId="Equation.3">
                    <p:embed/>
                    <p:pic>
                      <p:nvPicPr>
                        <p:cNvPr id="15379" name="Object 12">
                          <a:extLst>
                            <a:ext uri="{FF2B5EF4-FFF2-40B4-BE49-F238E27FC236}">
                              <a16:creationId xmlns:a16="http://schemas.microsoft.com/office/drawing/2014/main" id="{B3348ECD-B5EC-4B47-B0FD-400C62DC66C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7" y="1400"/>
                          <a:ext cx="141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CF14C5D7-9B20-478F-A5AA-149F88D7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1158"/>
              <a:ext cx="120" cy="408"/>
            </a:xfrm>
            <a:custGeom>
              <a:avLst/>
              <a:gdLst>
                <a:gd name="T0" fmla="*/ 0 w 120"/>
                <a:gd name="T1" fmla="*/ 0 h 408"/>
                <a:gd name="T2" fmla="*/ 120 w 120"/>
                <a:gd name="T3" fmla="*/ 408 h 4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0" h="408">
                  <a:moveTo>
                    <a:pt x="0" y="0"/>
                  </a:moveTo>
                  <a:lnTo>
                    <a:pt x="120" y="408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8" name="Object 14">
              <a:extLst>
                <a:ext uri="{FF2B5EF4-FFF2-40B4-BE49-F238E27FC236}">
                  <a16:creationId xmlns:a16="http://schemas.microsoft.com/office/drawing/2014/main" id="{9F3FFB3D-E87D-4D30-8085-D6C4934688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2" y="1440"/>
            <a:ext cx="157" cy="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4" imgW="139700" imgH="139700" progId="Equation.3">
                    <p:embed/>
                  </p:oleObj>
                </mc:Choice>
                <mc:Fallback>
                  <p:oleObj name="Ecuación" r:id="rId4" imgW="139700" imgH="139700" progId="Equation.3">
                    <p:embed/>
                    <p:pic>
                      <p:nvPicPr>
                        <p:cNvPr id="15381" name="Object 14">
                          <a:extLst>
                            <a:ext uri="{FF2B5EF4-FFF2-40B4-BE49-F238E27FC236}">
                              <a16:creationId xmlns:a16="http://schemas.microsoft.com/office/drawing/2014/main" id="{9D0D4BD5-759C-4805-B4CC-85DBE72A2C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440"/>
                          <a:ext cx="157" cy="1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5">
              <a:extLst>
                <a:ext uri="{FF2B5EF4-FFF2-40B4-BE49-F238E27FC236}">
                  <a16:creationId xmlns:a16="http://schemas.microsoft.com/office/drawing/2014/main" id="{95F3A4DB-95B6-416C-ADA0-AE09B1FE1F2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94" y="1824"/>
            <a:ext cx="514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6" imgW="457002" imgH="177723" progId="Equation.3">
                    <p:embed/>
                  </p:oleObj>
                </mc:Choice>
                <mc:Fallback>
                  <p:oleObj name="Ecuación" r:id="rId6" imgW="457002" imgH="177723" progId="Equation.3">
                    <p:embed/>
                    <p:pic>
                      <p:nvPicPr>
                        <p:cNvPr id="15382" name="Object 15">
                          <a:extLst>
                            <a:ext uri="{FF2B5EF4-FFF2-40B4-BE49-F238E27FC236}">
                              <a16:creationId xmlns:a16="http://schemas.microsoft.com/office/drawing/2014/main" id="{3E6E243C-F5CD-438D-8DA8-9DA8B0818B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4" y="1824"/>
                          <a:ext cx="514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F77BC099-27A3-4B96-A9BD-D3C07EDA1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1659"/>
              <a:ext cx="795" cy="240"/>
            </a:xfrm>
            <a:custGeom>
              <a:avLst/>
              <a:gdLst>
                <a:gd name="T0" fmla="*/ 0 w 795"/>
                <a:gd name="T1" fmla="*/ 240 h 240"/>
                <a:gd name="T2" fmla="*/ 795 w 795"/>
                <a:gd name="T3" fmla="*/ 0 h 2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5" h="240">
                  <a:moveTo>
                    <a:pt x="0" y="240"/>
                  </a:moveTo>
                  <a:lnTo>
                    <a:pt x="79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11" name="Object 17">
              <a:extLst>
                <a:ext uri="{FF2B5EF4-FFF2-40B4-BE49-F238E27FC236}">
                  <a16:creationId xmlns:a16="http://schemas.microsoft.com/office/drawing/2014/main" id="{39FA6655-1C57-49FD-B5DB-DE7FDB4C33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4" y="1235"/>
            <a:ext cx="157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8" imgW="139639" imgH="203112" progId="Equation.3">
                    <p:embed/>
                  </p:oleObj>
                </mc:Choice>
                <mc:Fallback>
                  <p:oleObj name="Ecuación" r:id="rId8" imgW="139639" imgH="203112" progId="Equation.3">
                    <p:embed/>
                    <p:pic>
                      <p:nvPicPr>
                        <p:cNvPr id="15384" name="Object 17">
                          <a:extLst>
                            <a:ext uri="{FF2B5EF4-FFF2-40B4-BE49-F238E27FC236}">
                              <a16:creationId xmlns:a16="http://schemas.microsoft.com/office/drawing/2014/main" id="{3065AAC5-BB1E-4DCF-9463-37E8686D68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4" y="1235"/>
                          <a:ext cx="157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8">
            <a:extLst>
              <a:ext uri="{FF2B5EF4-FFF2-40B4-BE49-F238E27FC236}">
                <a16:creationId xmlns:a16="http://schemas.microsoft.com/office/drawing/2014/main" id="{BAB43FF3-EBD5-4C16-9505-90101215B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16839"/>
              </p:ext>
            </p:extLst>
          </p:nvPr>
        </p:nvGraphicFramePr>
        <p:xfrm>
          <a:off x="5664201" y="2525714"/>
          <a:ext cx="16605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0" imgW="939392" imgH="215806" progId="Equation.3">
                  <p:embed/>
                </p:oleObj>
              </mc:Choice>
              <mc:Fallback>
                <p:oleObj name="Ecuación" r:id="rId10" imgW="939392" imgH="215806" progId="Equation.3">
                  <p:embed/>
                  <p:pic>
                    <p:nvPicPr>
                      <p:cNvPr id="15364" name="Object 18">
                        <a:extLst>
                          <a:ext uri="{FF2B5EF4-FFF2-40B4-BE49-F238E27FC236}">
                            <a16:creationId xmlns:a16="http://schemas.microsoft.com/office/drawing/2014/main" id="{535E578A-00BC-4DDD-8DEC-CBC5C9AE3C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2525714"/>
                        <a:ext cx="16605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33">
            <a:extLst>
              <a:ext uri="{FF2B5EF4-FFF2-40B4-BE49-F238E27FC236}">
                <a16:creationId xmlns:a16="http://schemas.microsoft.com/office/drawing/2014/main" id="{2D7B9523-90B2-4F91-BAE8-C4B4FA94F7F9}"/>
              </a:ext>
            </a:extLst>
          </p:cNvPr>
          <p:cNvGrpSpPr>
            <a:grpSpLocks/>
          </p:cNvGrpSpPr>
          <p:nvPr/>
        </p:nvGrpSpPr>
        <p:grpSpPr bwMode="auto">
          <a:xfrm>
            <a:off x="1338263" y="3612355"/>
            <a:ext cx="7467600" cy="977900"/>
            <a:chOff x="-194" y="1985"/>
            <a:chExt cx="4704" cy="616"/>
          </a:xfrm>
        </p:grpSpPr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34F2E2B2-9320-4530-96B6-3B81C6F82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4" y="1985"/>
              <a:ext cx="47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ES" sz="18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Producto escalar en términos de las componentes cartesianas.</a:t>
              </a:r>
            </a:p>
          </p:txBody>
        </p:sp>
        <p:graphicFrame>
          <p:nvGraphicFramePr>
            <p:cNvPr id="15" name="Object 20">
              <a:extLst>
                <a:ext uri="{FF2B5EF4-FFF2-40B4-BE49-F238E27FC236}">
                  <a16:creationId xmlns:a16="http://schemas.microsoft.com/office/drawing/2014/main" id="{DCCFEF77-E726-4395-A725-D991EF66BF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1607158"/>
                </p:ext>
              </p:extLst>
            </p:nvPr>
          </p:nvGraphicFramePr>
          <p:xfrm>
            <a:off x="1028" y="2305"/>
            <a:ext cx="1657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2" imgW="1485255" imgH="266584" progId="Equation.3">
                    <p:embed/>
                  </p:oleObj>
                </mc:Choice>
                <mc:Fallback>
                  <p:oleObj name="Ecuación" r:id="rId12" imgW="1485255" imgH="266584" progId="Equation.3">
                    <p:embed/>
                    <p:pic>
                      <p:nvPicPr>
                        <p:cNvPr id="15375" name="Object 20">
                          <a:extLst>
                            <a:ext uri="{FF2B5EF4-FFF2-40B4-BE49-F238E27FC236}">
                              <a16:creationId xmlns:a16="http://schemas.microsoft.com/office/drawing/2014/main" id="{EB33351D-C7E9-49D5-A4B2-C07D1BDA8CA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8" y="2305"/>
                          <a:ext cx="1657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34">
            <a:extLst>
              <a:ext uri="{FF2B5EF4-FFF2-40B4-BE49-F238E27FC236}">
                <a16:creationId xmlns:a16="http://schemas.microsoft.com/office/drawing/2014/main" id="{9E2EF53A-D2AE-4845-9105-D372AC4A0EFF}"/>
              </a:ext>
            </a:extLst>
          </p:cNvPr>
          <p:cNvGrpSpPr>
            <a:grpSpLocks/>
          </p:cNvGrpSpPr>
          <p:nvPr/>
        </p:nvGrpSpPr>
        <p:grpSpPr bwMode="auto">
          <a:xfrm>
            <a:off x="1435100" y="4882838"/>
            <a:ext cx="7467600" cy="1273175"/>
            <a:chOff x="240" y="2745"/>
            <a:chExt cx="4704" cy="802"/>
          </a:xfrm>
        </p:grpSpPr>
        <p:sp>
          <p:nvSpPr>
            <p:cNvPr id="17" name="Text Box 21">
              <a:extLst>
                <a:ext uri="{FF2B5EF4-FFF2-40B4-BE49-F238E27FC236}">
                  <a16:creationId xmlns:a16="http://schemas.microsoft.com/office/drawing/2014/main" id="{9770F1ED-4931-4513-87AC-7AE7CB35A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745"/>
              <a:ext cx="47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ES" sz="18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Es muy útil para determinar el ángulo que forman dos vectores.</a:t>
              </a:r>
            </a:p>
          </p:txBody>
        </p:sp>
        <p:graphicFrame>
          <p:nvGraphicFramePr>
            <p:cNvPr id="18" name="Object 22">
              <a:extLst>
                <a:ext uri="{FF2B5EF4-FFF2-40B4-BE49-F238E27FC236}">
                  <a16:creationId xmlns:a16="http://schemas.microsoft.com/office/drawing/2014/main" id="{8EAC5F79-075B-4122-A3C2-5549C29578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30" y="3065"/>
            <a:ext cx="2266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4" imgW="2032000" imgH="431800" progId="Equation.3">
                    <p:embed/>
                  </p:oleObj>
                </mc:Choice>
                <mc:Fallback>
                  <p:oleObj name="Ecuación" r:id="rId14" imgW="2032000" imgH="431800" progId="Equation.3">
                    <p:embed/>
                    <p:pic>
                      <p:nvPicPr>
                        <p:cNvPr id="15373" name="Object 22">
                          <a:extLst>
                            <a:ext uri="{FF2B5EF4-FFF2-40B4-BE49-F238E27FC236}">
                              <a16:creationId xmlns:a16="http://schemas.microsoft.com/office/drawing/2014/main" id="{6D869CBC-4E23-4269-AE34-40344D0ACA0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0" y="3065"/>
                          <a:ext cx="2266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45442A0-816D-4733-BD89-D5E0F11FCA26}"/>
              </a:ext>
            </a:extLst>
          </p:cNvPr>
          <p:cNvSpPr txBox="1"/>
          <p:nvPr/>
        </p:nvSpPr>
        <p:spPr>
          <a:xfrm>
            <a:off x="629240" y="429280"/>
            <a:ext cx="106495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OPERACIONES CON VECTORES: PRODUCTO ESCALAR DE DOS VECTORES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0043E5C-78BA-4383-BD3B-7CA82DA7098A}"/>
                  </a:ext>
                </a:extLst>
              </p:cNvPr>
              <p:cNvSpPr txBox="1"/>
              <p:nvPr/>
            </p:nvSpPr>
            <p:spPr>
              <a:xfrm>
                <a:off x="1905001" y="1181100"/>
                <a:ext cx="6794039" cy="687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/>
                  <a:t>Es una operación entre dos vectores que da como resultado un escalar</a:t>
                </a:r>
              </a:p>
              <a:p>
                <a:r>
                  <a:rPr lang="es-ES" dirty="0"/>
                  <a:t>Se define el producto escalar de los vectores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ES" dirty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dirty="0"/>
                  <a:t> como:</a:t>
                </a: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0043E5C-78BA-4383-BD3B-7CA82DA70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181100"/>
                <a:ext cx="6794039" cy="687304"/>
              </a:xfrm>
              <a:prstGeom prst="rect">
                <a:avLst/>
              </a:prstGeom>
              <a:blipFill>
                <a:blip r:embed="rId16"/>
                <a:stretch>
                  <a:fillRect l="-808" t="-5357" b="-14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2BBA101-9169-46D2-A18A-D88CDF70A117}"/>
              </a:ext>
            </a:extLst>
          </p:cNvPr>
          <p:cNvSpPr/>
          <p:nvPr/>
        </p:nvSpPr>
        <p:spPr>
          <a:xfrm>
            <a:off x="8480427" y="2382421"/>
            <a:ext cx="3203573" cy="1012030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A4EC8489-53B1-4138-990B-D1E38F639D99}"/>
                  </a:ext>
                </a:extLst>
              </p:cNvPr>
              <p:cNvSpPr txBox="1"/>
              <p:nvPr/>
            </p:nvSpPr>
            <p:spPr>
              <a:xfrm>
                <a:off x="8599490" y="2489243"/>
                <a:ext cx="3084510" cy="687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ES" dirty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dirty="0"/>
                  <a:t> son perpendiculares su producto escalar es cero</a:t>
                </a:r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A4EC8489-53B1-4138-990B-D1E38F639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490" y="2489243"/>
                <a:ext cx="3084510" cy="687304"/>
              </a:xfrm>
              <a:prstGeom prst="rect">
                <a:avLst/>
              </a:prstGeom>
              <a:blipFill>
                <a:blip r:embed="rId17"/>
                <a:stretch>
                  <a:fillRect l="-1779" t="-6195" r="-2964" b="-132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Marcador de pie de página 20">
            <a:extLst>
              <a:ext uri="{FF2B5EF4-FFF2-40B4-BE49-F238E27FC236}">
                <a16:creationId xmlns:a16="http://schemas.microsoft.com/office/drawing/2014/main" id="{380F6789-EE7E-4CE4-9503-09DA5640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ACD03502-0FBE-4828-8BF5-F20571FF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19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3ABCD1-E527-46D7-90C6-D5E82C984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44" t="51577" r="29568" b="13087"/>
          <a:stretch/>
        </p:blipFill>
        <p:spPr>
          <a:xfrm>
            <a:off x="-690" y="2418325"/>
            <a:ext cx="5930297" cy="21792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668879-68FB-40D7-B5A1-563A79F7310C}"/>
              </a:ext>
            </a:extLst>
          </p:cNvPr>
          <p:cNvSpPr txBox="1"/>
          <p:nvPr/>
        </p:nvSpPr>
        <p:spPr>
          <a:xfrm>
            <a:off x="3164182" y="416580"/>
            <a:ext cx="48837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EJEMPLOS PRODUCTO ESCALAR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08FEEE-F045-4FC4-8BDA-22D4B90568A5}"/>
              </a:ext>
            </a:extLst>
          </p:cNvPr>
          <p:cNvSpPr txBox="1"/>
          <p:nvPr/>
        </p:nvSpPr>
        <p:spPr>
          <a:xfrm>
            <a:off x="408282" y="1262390"/>
            <a:ext cx="18679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EJEMPLO 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2D45B9-DC92-4C75-BF5E-A33E3614B158}"/>
              </a:ext>
            </a:extLst>
          </p:cNvPr>
          <p:cNvSpPr txBox="1"/>
          <p:nvPr/>
        </p:nvSpPr>
        <p:spPr>
          <a:xfrm>
            <a:off x="8396582" y="1351290"/>
            <a:ext cx="18679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EJEMPLO 2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F4BE6B0-DF79-42B8-A7CE-F7228F006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50" t="55186" r="44792" b="30370"/>
          <a:stretch/>
        </p:blipFill>
        <p:spPr>
          <a:xfrm>
            <a:off x="6527800" y="2237720"/>
            <a:ext cx="5664200" cy="990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697109C-8C02-4CF8-8320-C46C60833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582" y="3507945"/>
            <a:ext cx="3438525" cy="2778328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29939DE-631F-4F73-92D6-7F6FA12AB862}"/>
              </a:ext>
            </a:extLst>
          </p:cNvPr>
          <p:cNvSpPr/>
          <p:nvPr/>
        </p:nvSpPr>
        <p:spPr>
          <a:xfrm>
            <a:off x="165703" y="2090956"/>
            <a:ext cx="5930297" cy="4195318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D8378C1-19F3-42E5-B1DE-ED10DBE32E18}"/>
              </a:ext>
            </a:extLst>
          </p:cNvPr>
          <p:cNvSpPr/>
          <p:nvPr/>
        </p:nvSpPr>
        <p:spPr>
          <a:xfrm>
            <a:off x="6286500" y="2090957"/>
            <a:ext cx="5905500" cy="4265394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3E74CD-53E2-46C9-92F1-14419C8A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39673A-9011-468F-AE65-48219101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98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>
            <a:extLst>
              <a:ext uri="{FF2B5EF4-FFF2-40B4-BE49-F238E27FC236}">
                <a16:creationId xmlns:a16="http://schemas.microsoft.com/office/drawing/2014/main" id="{B86ABB94-EF61-4774-BA0B-C78F09D7E3D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514475"/>
            <a:ext cx="2971800" cy="2371725"/>
            <a:chOff x="240" y="954"/>
            <a:chExt cx="1872" cy="1494"/>
          </a:xfrm>
        </p:grpSpPr>
        <p:graphicFrame>
          <p:nvGraphicFramePr>
            <p:cNvPr id="3" name="Object 22">
              <a:extLst>
                <a:ext uri="{FF2B5EF4-FFF2-40B4-BE49-F238E27FC236}">
                  <a16:creationId xmlns:a16="http://schemas.microsoft.com/office/drawing/2014/main" id="{F7FAAE83-78E7-44ED-98C3-032A704B80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79" y="1854"/>
            <a:ext cx="133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2" imgW="139579" imgH="164957" progId="Equation.3">
                    <p:embed/>
                  </p:oleObj>
                </mc:Choice>
                <mc:Fallback>
                  <p:oleObj name="Ecuación" r:id="rId2" imgW="139579" imgH="164957" progId="Equation.3">
                    <p:embed/>
                    <p:pic>
                      <p:nvPicPr>
                        <p:cNvPr id="16408" name="Object 22">
                          <a:extLst>
                            <a:ext uri="{FF2B5EF4-FFF2-40B4-BE49-F238E27FC236}">
                              <a16:creationId xmlns:a16="http://schemas.microsoft.com/office/drawing/2014/main" id="{7DF83F09-0B1A-4F44-B4E2-4B2CC984AA2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" y="1854"/>
                          <a:ext cx="133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5">
              <a:extLst>
                <a:ext uri="{FF2B5EF4-FFF2-40B4-BE49-F238E27FC236}">
                  <a16:creationId xmlns:a16="http://schemas.microsoft.com/office/drawing/2014/main" id="{CDB2472B-24DB-4000-9C16-5D8306DDB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954"/>
              <a:ext cx="1698" cy="1494"/>
              <a:chOff x="240" y="954"/>
              <a:chExt cx="1698" cy="1494"/>
            </a:xfrm>
          </p:grpSpPr>
          <p:sp>
            <p:nvSpPr>
              <p:cNvPr id="5" name="Freeform 9">
                <a:extLst>
                  <a:ext uri="{FF2B5EF4-FFF2-40B4-BE49-F238E27FC236}">
                    <a16:creationId xmlns:a16="http://schemas.microsoft.com/office/drawing/2014/main" id="{331EA8A9-1445-4594-97F0-7EB547F97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" y="1920"/>
                <a:ext cx="798" cy="144"/>
              </a:xfrm>
              <a:custGeom>
                <a:avLst/>
                <a:gdLst>
                  <a:gd name="T0" fmla="*/ 0 w 798"/>
                  <a:gd name="T1" fmla="*/ 0 h 144"/>
                  <a:gd name="T2" fmla="*/ 798 w 798"/>
                  <a:gd name="T3" fmla="*/ 144 h 1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98" h="144">
                    <a:moveTo>
                      <a:pt x="0" y="0"/>
                    </a:moveTo>
                    <a:lnTo>
                      <a:pt x="798" y="144"/>
                    </a:lnTo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" name="Freeform 10">
                <a:extLst>
                  <a:ext uri="{FF2B5EF4-FFF2-40B4-BE49-F238E27FC236}">
                    <a16:creationId xmlns:a16="http://schemas.microsoft.com/office/drawing/2014/main" id="{EC0BD739-FECB-42B7-BD51-5CFB03AE0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" y="1926"/>
                <a:ext cx="102" cy="402"/>
              </a:xfrm>
              <a:custGeom>
                <a:avLst/>
                <a:gdLst>
                  <a:gd name="T0" fmla="*/ 0 w 102"/>
                  <a:gd name="T1" fmla="*/ 0 h 402"/>
                  <a:gd name="T2" fmla="*/ 102 w 102"/>
                  <a:gd name="T3" fmla="*/ 402 h 40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" h="402">
                    <a:moveTo>
                      <a:pt x="0" y="0"/>
                    </a:moveTo>
                    <a:lnTo>
                      <a:pt x="102" y="402"/>
                    </a:lnTo>
                  </a:path>
                </a:pathLst>
              </a:custGeom>
              <a:noFill/>
              <a:ln w="31750">
                <a:solidFill>
                  <a:srgbClr val="008000"/>
                </a:solidFill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" name="Line 19">
                <a:extLst>
                  <a:ext uri="{FF2B5EF4-FFF2-40B4-BE49-F238E27FC236}">
                    <a16:creationId xmlns:a16="http://schemas.microsoft.com/office/drawing/2014/main" id="{54474475-579F-47D6-AE2F-1F3848C4F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0" y="109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507177F7-3608-4E9C-AEAD-F724E4275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" y="1914"/>
                <a:ext cx="1069" cy="1"/>
              </a:xfrm>
              <a:custGeom>
                <a:avLst/>
                <a:gdLst>
                  <a:gd name="T0" fmla="*/ 0 w 1069"/>
                  <a:gd name="T1" fmla="*/ 0 h 1"/>
                  <a:gd name="T2" fmla="*/ 1069 w 1069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69" h="1">
                    <a:moveTo>
                      <a:pt x="0" y="0"/>
                    </a:moveTo>
                    <a:lnTo>
                      <a:pt x="1069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" name="Freeform 21">
                <a:extLst>
                  <a:ext uri="{FF2B5EF4-FFF2-40B4-BE49-F238E27FC236}">
                    <a16:creationId xmlns:a16="http://schemas.microsoft.com/office/drawing/2014/main" id="{583FAB64-9556-4314-A921-3D801FE60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" y="1914"/>
                <a:ext cx="450" cy="450"/>
              </a:xfrm>
              <a:custGeom>
                <a:avLst/>
                <a:gdLst>
                  <a:gd name="T0" fmla="*/ 450 w 450"/>
                  <a:gd name="T1" fmla="*/ 0 h 450"/>
                  <a:gd name="T2" fmla="*/ 0 w 450"/>
                  <a:gd name="T3" fmla="*/ 450 h 45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0" h="450">
                    <a:moveTo>
                      <a:pt x="450" y="0"/>
                    </a:moveTo>
                    <a:lnTo>
                      <a:pt x="0" y="45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aphicFrame>
            <p:nvGraphicFramePr>
              <p:cNvPr id="10" name="Object 23">
                <a:extLst>
                  <a:ext uri="{FF2B5EF4-FFF2-40B4-BE49-F238E27FC236}">
                    <a16:creationId xmlns:a16="http://schemas.microsoft.com/office/drawing/2014/main" id="{5793E6DF-3827-4375-8455-33272406060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0" y="2286"/>
              <a:ext cx="168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4" imgW="177492" imgH="164814" progId="Equation.3">
                      <p:embed/>
                    </p:oleObj>
                  </mc:Choice>
                  <mc:Fallback>
                    <p:oleObj name="Ecuación" r:id="rId4" imgW="177492" imgH="164814" progId="Equation.3">
                      <p:embed/>
                      <p:pic>
                        <p:nvPicPr>
                          <p:cNvPr id="16415" name="Object 23">
                            <a:extLst>
                              <a:ext uri="{FF2B5EF4-FFF2-40B4-BE49-F238E27FC236}">
                                <a16:creationId xmlns:a16="http://schemas.microsoft.com/office/drawing/2014/main" id="{110C1F0E-A535-4B7E-846A-B6B16750256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" y="2286"/>
                            <a:ext cx="168" cy="1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24">
                <a:extLst>
                  <a:ext uri="{FF2B5EF4-FFF2-40B4-BE49-F238E27FC236}">
                    <a16:creationId xmlns:a16="http://schemas.microsoft.com/office/drawing/2014/main" id="{83CBE153-658C-4F22-98FD-342EA465A2F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32" y="954"/>
              <a:ext cx="143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6" imgW="152268" imgH="164957" progId="Equation.3">
                      <p:embed/>
                    </p:oleObj>
                  </mc:Choice>
                  <mc:Fallback>
                    <p:oleObj name="Ecuación" r:id="rId6" imgW="152268" imgH="164957" progId="Equation.3">
                      <p:embed/>
                      <p:pic>
                        <p:nvPicPr>
                          <p:cNvPr id="16416" name="Object 24">
                            <a:extLst>
                              <a:ext uri="{FF2B5EF4-FFF2-40B4-BE49-F238E27FC236}">
                                <a16:creationId xmlns:a16="http://schemas.microsoft.com/office/drawing/2014/main" id="{9B6E0523-6BFA-4B8D-B77D-6ADC87688D1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2" y="954"/>
                            <a:ext cx="143" cy="1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Freeform 34">
                <a:extLst>
                  <a:ext uri="{FF2B5EF4-FFF2-40B4-BE49-F238E27FC236}">
                    <a16:creationId xmlns:a16="http://schemas.microsoft.com/office/drawing/2014/main" id="{6C960701-8F7B-4178-B846-F789E738C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" y="2322"/>
                <a:ext cx="798" cy="126"/>
              </a:xfrm>
              <a:custGeom>
                <a:avLst/>
                <a:gdLst>
                  <a:gd name="T0" fmla="*/ 0 w 798"/>
                  <a:gd name="T1" fmla="*/ 0 h 126"/>
                  <a:gd name="T2" fmla="*/ 798 w 798"/>
                  <a:gd name="T3" fmla="*/ 126 h 1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98" h="126">
                    <a:moveTo>
                      <a:pt x="0" y="0"/>
                    </a:moveTo>
                    <a:lnTo>
                      <a:pt x="798" y="126"/>
                    </a:lnTo>
                  </a:path>
                </a:pathLst>
              </a:custGeom>
              <a:noFill/>
              <a:ln w="9525" cap="rnd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" name="Freeform 35">
                <a:extLst>
                  <a:ext uri="{FF2B5EF4-FFF2-40B4-BE49-F238E27FC236}">
                    <a16:creationId xmlns:a16="http://schemas.microsoft.com/office/drawing/2014/main" id="{2E0AE7B8-EEA4-428B-AE98-334DA868D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2058"/>
                <a:ext cx="99" cy="390"/>
              </a:xfrm>
              <a:custGeom>
                <a:avLst/>
                <a:gdLst>
                  <a:gd name="T0" fmla="*/ 99 w 99"/>
                  <a:gd name="T1" fmla="*/ 390 h 390"/>
                  <a:gd name="T2" fmla="*/ 0 w 99"/>
                  <a:gd name="T3" fmla="*/ 0 h 3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9" h="390">
                    <a:moveTo>
                      <a:pt x="99" y="39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45B9B91D-E862-4934-9024-CFE0DD9F5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" y="1968"/>
                <a:ext cx="189" cy="135"/>
              </a:xfrm>
              <a:custGeom>
                <a:avLst/>
                <a:gdLst>
                  <a:gd name="T0" fmla="*/ 0 w 189"/>
                  <a:gd name="T1" fmla="*/ 135 h 135"/>
                  <a:gd name="T2" fmla="*/ 57 w 189"/>
                  <a:gd name="T3" fmla="*/ 126 h 135"/>
                  <a:gd name="T4" fmla="*/ 114 w 189"/>
                  <a:gd name="T5" fmla="*/ 108 h 135"/>
                  <a:gd name="T6" fmla="*/ 147 w 189"/>
                  <a:gd name="T7" fmla="*/ 87 h 135"/>
                  <a:gd name="T8" fmla="*/ 177 w 189"/>
                  <a:gd name="T9" fmla="*/ 45 h 135"/>
                  <a:gd name="T10" fmla="*/ 189 w 189"/>
                  <a:gd name="T11" fmla="*/ 0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9" h="135">
                    <a:moveTo>
                      <a:pt x="0" y="135"/>
                    </a:moveTo>
                    <a:cubicBezTo>
                      <a:pt x="9" y="134"/>
                      <a:pt x="38" y="130"/>
                      <a:pt x="57" y="126"/>
                    </a:cubicBezTo>
                    <a:cubicBezTo>
                      <a:pt x="76" y="122"/>
                      <a:pt x="99" y="115"/>
                      <a:pt x="114" y="108"/>
                    </a:cubicBezTo>
                    <a:cubicBezTo>
                      <a:pt x="129" y="101"/>
                      <a:pt x="137" y="97"/>
                      <a:pt x="147" y="87"/>
                    </a:cubicBezTo>
                    <a:cubicBezTo>
                      <a:pt x="157" y="77"/>
                      <a:pt x="170" y="59"/>
                      <a:pt x="177" y="45"/>
                    </a:cubicBezTo>
                    <a:cubicBezTo>
                      <a:pt x="184" y="31"/>
                      <a:pt x="187" y="9"/>
                      <a:pt x="18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aphicFrame>
            <p:nvGraphicFramePr>
              <p:cNvPr id="15" name="Object 37">
                <a:extLst>
                  <a:ext uri="{FF2B5EF4-FFF2-40B4-BE49-F238E27FC236}">
                    <a16:creationId xmlns:a16="http://schemas.microsoft.com/office/drawing/2014/main" id="{2972C689-0AD7-4553-B7C5-151924F1876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71" y="2162"/>
              <a:ext cx="141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8" imgW="126780" imgH="164814" progId="Equation.3">
                      <p:embed/>
                    </p:oleObj>
                  </mc:Choice>
                  <mc:Fallback>
                    <p:oleObj name="Ecuación" r:id="rId8" imgW="126780" imgH="164814" progId="Equation.3">
                      <p:embed/>
                      <p:pic>
                        <p:nvPicPr>
                          <p:cNvPr id="16420" name="Object 37">
                            <a:extLst>
                              <a:ext uri="{FF2B5EF4-FFF2-40B4-BE49-F238E27FC236}">
                                <a16:creationId xmlns:a16="http://schemas.microsoft.com/office/drawing/2014/main" id="{318E4B2C-F688-46A4-A50A-728820A30DC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1" y="2162"/>
                            <a:ext cx="141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38">
                <a:extLst>
                  <a:ext uri="{FF2B5EF4-FFF2-40B4-BE49-F238E27FC236}">
                    <a16:creationId xmlns:a16="http://schemas.microsoft.com/office/drawing/2014/main" id="{5EB76B9D-6921-41DC-9813-B796BC87680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80" y="1914"/>
              <a:ext cx="157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10" imgW="139639" imgH="203112" progId="Equation.3">
                      <p:embed/>
                    </p:oleObj>
                  </mc:Choice>
                  <mc:Fallback>
                    <p:oleObj name="Ecuación" r:id="rId10" imgW="139639" imgH="203112" progId="Equation.3">
                      <p:embed/>
                      <p:pic>
                        <p:nvPicPr>
                          <p:cNvPr id="16421" name="Object 38">
                            <a:extLst>
                              <a:ext uri="{FF2B5EF4-FFF2-40B4-BE49-F238E27FC236}">
                                <a16:creationId xmlns:a16="http://schemas.microsoft.com/office/drawing/2014/main" id="{7F195049-42D7-4C0C-BFEB-5DB9DF78B2B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914"/>
                            <a:ext cx="157" cy="2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39">
                <a:extLst>
                  <a:ext uri="{FF2B5EF4-FFF2-40B4-BE49-F238E27FC236}">
                    <a16:creationId xmlns:a16="http://schemas.microsoft.com/office/drawing/2014/main" id="{028DB2B4-2C7C-4514-9B4A-F3889992DEE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51" y="2031"/>
              <a:ext cx="157" cy="1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12" imgW="139700" imgH="139700" progId="Equation.3">
                      <p:embed/>
                    </p:oleObj>
                  </mc:Choice>
                  <mc:Fallback>
                    <p:oleObj name="Ecuación" r:id="rId12" imgW="139700" imgH="139700" progId="Equation.3">
                      <p:embed/>
                      <p:pic>
                        <p:nvPicPr>
                          <p:cNvPr id="16422" name="Object 39">
                            <a:extLst>
                              <a:ext uri="{FF2B5EF4-FFF2-40B4-BE49-F238E27FC236}">
                                <a16:creationId xmlns:a16="http://schemas.microsoft.com/office/drawing/2014/main" id="{BD54A0BB-F528-47F0-840B-9C1B3D8125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1" y="2031"/>
                            <a:ext cx="157" cy="1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8" name="Object 42">
            <a:extLst>
              <a:ext uri="{FF2B5EF4-FFF2-40B4-BE49-F238E27FC236}">
                <a16:creationId xmlns:a16="http://schemas.microsoft.com/office/drawing/2014/main" id="{174E7FCB-6BCE-41B8-8BC0-F55F37248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103568"/>
              </p:ext>
            </p:extLst>
          </p:nvPr>
        </p:nvGraphicFramePr>
        <p:xfrm>
          <a:off x="8001000" y="1404144"/>
          <a:ext cx="10112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4" imgW="571252" imgH="203112" progId="Equation.3">
                  <p:embed/>
                </p:oleObj>
              </mc:Choice>
              <mc:Fallback>
                <p:oleObj name="Ecuación" r:id="rId14" imgW="571252" imgH="203112" progId="Equation.3">
                  <p:embed/>
                  <p:pic>
                    <p:nvPicPr>
                      <p:cNvPr id="16388" name="Object 42">
                        <a:extLst>
                          <a:ext uri="{FF2B5EF4-FFF2-40B4-BE49-F238E27FC236}">
                            <a16:creationId xmlns:a16="http://schemas.microsoft.com/office/drawing/2014/main" id="{F4A4FD38-22AD-4681-B3D4-B8C80F2F92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404144"/>
                        <a:ext cx="1011237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57">
            <a:extLst>
              <a:ext uri="{FF2B5EF4-FFF2-40B4-BE49-F238E27FC236}">
                <a16:creationId xmlns:a16="http://schemas.microsoft.com/office/drawing/2014/main" id="{9EDD00FF-DF3E-48B1-818A-9A9EC699F2EB}"/>
              </a:ext>
            </a:extLst>
          </p:cNvPr>
          <p:cNvGrpSpPr>
            <a:grpSpLocks/>
          </p:cNvGrpSpPr>
          <p:nvPr/>
        </p:nvGrpSpPr>
        <p:grpSpPr bwMode="auto">
          <a:xfrm>
            <a:off x="4024180" y="2122489"/>
            <a:ext cx="6213475" cy="1590676"/>
            <a:chOff x="2305" y="1121"/>
            <a:chExt cx="3914" cy="10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43">
                  <a:extLst>
                    <a:ext uri="{FF2B5EF4-FFF2-40B4-BE49-F238E27FC236}">
                      <a16:creationId xmlns:a16="http://schemas.microsoft.com/office/drawing/2014/main" id="{EC557E93-E698-4CC4-B1F5-664EC2ADD1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5" y="1121"/>
                  <a:ext cx="3216" cy="9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just">
                    <a:lnSpc>
                      <a:spcPct val="150000"/>
                    </a:lnSpc>
                    <a:buFontTx/>
                    <a:buChar char="•"/>
                  </a:pPr>
                  <a:r>
                    <a:rPr lang="es-ES" altLang="es-ES" sz="1400" dirty="0">
                      <a:latin typeface="Arial" panose="020B0604020202020204" pitchFamily="34" charset="0"/>
                    </a:rPr>
                    <a:t> EL vector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altLang="es-E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altLang="es-E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s-ES" alt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s-ES" altLang="es-ES" sz="1400" dirty="0">
                      <a:latin typeface="Arial" panose="020B0604020202020204" pitchFamily="34" charset="0"/>
                    </a:rPr>
                    <a:t>cumple</a:t>
                  </a:r>
                </a:p>
                <a:p>
                  <a:pPr algn="just">
                    <a:lnSpc>
                      <a:spcPct val="150000"/>
                    </a:lnSpc>
                    <a:buFontTx/>
                    <a:buChar char="•"/>
                  </a:pPr>
                  <a:r>
                    <a:rPr lang="es-ES" altLang="es-ES" sz="140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es perpendicular</a:t>
                  </a:r>
                  <a:r>
                    <a:rPr lang="es-ES" altLang="es-ES" sz="1400" dirty="0">
                      <a:latin typeface="Arial" panose="020B0604020202020204" pitchFamily="34" charset="0"/>
                    </a:rPr>
                    <a:t> </a:t>
                  </a:r>
                  <a:r>
                    <a:rPr lang="es-ES" altLang="es-ES" sz="140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al plano</a:t>
                  </a:r>
                  <a:r>
                    <a:rPr lang="es-ES" altLang="es-ES" sz="1400" dirty="0">
                      <a:latin typeface="Arial" panose="020B0604020202020204" pitchFamily="34" charset="0"/>
                    </a:rPr>
                    <a:t> determinado por                  .</a:t>
                  </a:r>
                </a:p>
                <a:p>
                  <a:pPr algn="just">
                    <a:lnSpc>
                      <a:spcPct val="150000"/>
                    </a:lnSpc>
                    <a:buFontTx/>
                    <a:buChar char="•"/>
                  </a:pPr>
                  <a:r>
                    <a:rPr lang="es-ES" altLang="es-ES" sz="1400" dirty="0">
                      <a:latin typeface="Arial" panose="020B0604020202020204" pitchFamily="34" charset="0"/>
                    </a:rPr>
                    <a:t> </a:t>
                  </a:r>
                  <a:r>
                    <a:rPr lang="es-ES" altLang="es-ES" sz="140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Sentido</a:t>
                  </a:r>
                  <a:r>
                    <a:rPr lang="es-ES" altLang="es-ES" sz="1400" dirty="0">
                      <a:latin typeface="Arial" panose="020B0604020202020204" pitchFamily="34" charset="0"/>
                    </a:rPr>
                    <a:t> el que da la regla de la mano derecha al hacer girar</a:t>
                  </a:r>
                </a:p>
                <a:p>
                  <a:pPr>
                    <a:lnSpc>
                      <a:spcPct val="150000"/>
                    </a:lnSpc>
                    <a:buFontTx/>
                    <a:buChar char="•"/>
                  </a:pPr>
                  <a:r>
                    <a:rPr lang="es-ES" altLang="es-ES" sz="1400" dirty="0">
                      <a:latin typeface="Arial" panose="020B0604020202020204" pitchFamily="34" charset="0"/>
                    </a:rPr>
                    <a:t> </a:t>
                  </a:r>
                  <a:r>
                    <a:rPr lang="es-ES" altLang="es-ES" sz="140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Módulo</a:t>
                  </a:r>
                  <a:r>
                    <a:rPr lang="es-ES" altLang="es-ES" sz="1400" dirty="0">
                      <a:latin typeface="Arial" panose="020B0604020202020204" pitchFamily="34" charset="0"/>
                    </a:rPr>
                    <a:t> dado por</a:t>
                  </a:r>
                </a:p>
              </p:txBody>
            </p:sp>
          </mc:Choice>
          <mc:Fallback xmlns="">
            <p:sp>
              <p:nvSpPr>
                <p:cNvPr id="20" name="Text Box 43">
                  <a:extLst>
                    <a:ext uri="{FF2B5EF4-FFF2-40B4-BE49-F238E27FC236}">
                      <a16:creationId xmlns:a16="http://schemas.microsoft.com/office/drawing/2014/main" id="{EC557E93-E698-4CC4-B1F5-664EC2ADD1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5" y="1121"/>
                  <a:ext cx="3216" cy="928"/>
                </a:xfrm>
                <a:prstGeom prst="rect">
                  <a:avLst/>
                </a:prstGeom>
                <a:blipFill>
                  <a:blip r:embed="rId16"/>
                  <a:stretch>
                    <a:fillRect l="-119" b="-37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Object 44">
                  <a:extLst>
                    <a:ext uri="{FF2B5EF4-FFF2-40B4-BE49-F238E27FC236}">
                      <a16:creationId xmlns:a16="http://schemas.microsoft.com/office/drawing/2014/main" id="{F02FCF2C-FD83-4DED-B398-87399ACF1DD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67549828"/>
                    </p:ext>
                  </p:extLst>
                </p:nvPr>
              </p:nvGraphicFramePr>
              <p:xfrm>
                <a:off x="4643" y="1390"/>
                <a:ext cx="464" cy="25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cuación" r:id="rId17" imgW="431613" imgH="228501" progId="Equation.3">
                        <p:embed/>
                      </p:oleObj>
                    </mc:Choice>
                    <mc:Fallback>
                      <p:oleObj name="Ecuación" r:id="rId17" imgW="431613" imgH="228501" progId="Equation.3">
                        <p:embed/>
                        <p:pic>
                          <p:nvPicPr>
                            <p:cNvPr id="16405" name="Object 44">
                              <a:extLst>
                                <a:ext uri="{FF2B5EF4-FFF2-40B4-BE49-F238E27FC236}">
                                  <a16:creationId xmlns:a16="http://schemas.microsoft.com/office/drawing/2014/main" id="{5F611D32-6D5E-4067-BD3B-4BFCC8043AA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43" y="1390"/>
                              <a:ext cx="464" cy="25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Object 44">
                  <a:extLst>
                    <a:ext uri="{FF2B5EF4-FFF2-40B4-BE49-F238E27FC236}">
                      <a16:creationId xmlns:a16="http://schemas.microsoft.com/office/drawing/2014/main" id="{F02FCF2C-FD83-4DED-B398-87399ACF1DD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67549828"/>
                    </p:ext>
                  </p:extLst>
                </p:nvPr>
              </p:nvGraphicFramePr>
              <p:xfrm>
                <a:off x="4643" y="1390"/>
                <a:ext cx="464" cy="25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cuación" r:id="rId19" imgW="431613" imgH="228501" progId="Equation.3">
                        <p:embed/>
                      </p:oleObj>
                    </mc:Choice>
                    <mc:Fallback>
                      <p:oleObj name="Ecuación" r:id="rId19" imgW="431613" imgH="228501" progId="Equation.3">
                        <p:embed/>
                        <p:pic>
                          <p:nvPicPr>
                            <p:cNvPr id="16405" name="Object 44">
                              <a:extLst>
                                <a:ext uri="{FF2B5EF4-FFF2-40B4-BE49-F238E27FC236}">
                                  <a16:creationId xmlns:a16="http://schemas.microsoft.com/office/drawing/2014/main" id="{5F611D32-6D5E-4067-BD3B-4BFCC8043AA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43" y="1390"/>
                              <a:ext cx="464" cy="25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45">
                  <a:extLst>
                    <a:ext uri="{FF2B5EF4-FFF2-40B4-BE49-F238E27FC236}">
                      <a16:creationId xmlns:a16="http://schemas.microsoft.com/office/drawing/2014/main" id="{815FF87A-6108-4403-A2F8-36BE19F31BB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0170743"/>
                    </p:ext>
                  </p:extLst>
                </p:nvPr>
              </p:nvGraphicFramePr>
              <p:xfrm>
                <a:off x="5494" y="1603"/>
                <a:ext cx="725" cy="2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cuación" r:id="rId21" imgW="672808" imgH="203112" progId="Equation.3">
                        <p:embed/>
                      </p:oleObj>
                    </mc:Choice>
                    <mc:Fallback>
                      <p:oleObj name="Ecuación" r:id="rId21" imgW="672808" imgH="203112" progId="Equation.3">
                        <p:embed/>
                        <p:pic>
                          <p:nvPicPr>
                            <p:cNvPr id="16406" name="Object 45">
                              <a:extLst>
                                <a:ext uri="{FF2B5EF4-FFF2-40B4-BE49-F238E27FC236}">
                                  <a16:creationId xmlns:a16="http://schemas.microsoft.com/office/drawing/2014/main" id="{BC1B9F8F-7B50-42A7-8668-060941E41F0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94" y="1603"/>
                              <a:ext cx="725" cy="2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45">
                  <a:extLst>
                    <a:ext uri="{FF2B5EF4-FFF2-40B4-BE49-F238E27FC236}">
                      <a16:creationId xmlns:a16="http://schemas.microsoft.com/office/drawing/2014/main" id="{815FF87A-6108-4403-A2F8-36BE19F31BB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0170743"/>
                    </p:ext>
                  </p:extLst>
                </p:nvPr>
              </p:nvGraphicFramePr>
              <p:xfrm>
                <a:off x="5494" y="1603"/>
                <a:ext cx="725" cy="2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cuación" r:id="rId23" imgW="672808" imgH="203112" progId="Equation.3">
                        <p:embed/>
                      </p:oleObj>
                    </mc:Choice>
                    <mc:Fallback>
                      <p:oleObj name="Ecuación" r:id="rId23" imgW="672808" imgH="203112" progId="Equation.3">
                        <p:embed/>
                        <p:pic>
                          <p:nvPicPr>
                            <p:cNvPr id="16406" name="Object 45">
                              <a:extLst>
                                <a:ext uri="{FF2B5EF4-FFF2-40B4-BE49-F238E27FC236}">
                                  <a16:creationId xmlns:a16="http://schemas.microsoft.com/office/drawing/2014/main" id="{BC1B9F8F-7B50-42A7-8668-060941E41F0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94" y="1603"/>
                              <a:ext cx="725" cy="2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3" name="Object 46">
                  <a:extLst>
                    <a:ext uri="{FF2B5EF4-FFF2-40B4-BE49-F238E27FC236}">
                      <a16:creationId xmlns:a16="http://schemas.microsoft.com/office/drawing/2014/main" id="{FC2338F6-6E94-49CF-934F-1DB4F94EBBC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2448300"/>
                    </p:ext>
                  </p:extLst>
                </p:nvPr>
              </p:nvGraphicFramePr>
              <p:xfrm>
                <a:off x="3416" y="1811"/>
                <a:ext cx="1344" cy="3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cuación" r:id="rId25" imgW="1244600" imgH="279400" progId="Equation.3">
                        <p:embed/>
                      </p:oleObj>
                    </mc:Choice>
                    <mc:Fallback>
                      <p:oleObj name="Ecuación" r:id="rId25" imgW="1244600" imgH="279400" progId="Equation.3">
                        <p:embed/>
                        <p:pic>
                          <p:nvPicPr>
                            <p:cNvPr id="16407" name="Object 46">
                              <a:extLst>
                                <a:ext uri="{FF2B5EF4-FFF2-40B4-BE49-F238E27FC236}">
                                  <a16:creationId xmlns:a16="http://schemas.microsoft.com/office/drawing/2014/main" id="{8687A8FB-49CE-4B3F-857D-C8DC07BC69E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16" y="1811"/>
                              <a:ext cx="1344" cy="3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3" name="Object 46">
                  <a:extLst>
                    <a:ext uri="{FF2B5EF4-FFF2-40B4-BE49-F238E27FC236}">
                      <a16:creationId xmlns:a16="http://schemas.microsoft.com/office/drawing/2014/main" id="{FC2338F6-6E94-49CF-934F-1DB4F94EBBC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2448300"/>
                    </p:ext>
                  </p:extLst>
                </p:nvPr>
              </p:nvGraphicFramePr>
              <p:xfrm>
                <a:off x="3416" y="1811"/>
                <a:ext cx="1344" cy="3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cuación" r:id="rId27" imgW="1244600" imgH="279400" progId="Equation.3">
                        <p:embed/>
                      </p:oleObj>
                    </mc:Choice>
                    <mc:Fallback>
                      <p:oleObj name="Ecuación" r:id="rId27" imgW="1244600" imgH="279400" progId="Equation.3">
                        <p:embed/>
                        <p:pic>
                          <p:nvPicPr>
                            <p:cNvPr id="16407" name="Object 46">
                              <a:extLst>
                                <a:ext uri="{FF2B5EF4-FFF2-40B4-BE49-F238E27FC236}">
                                  <a16:creationId xmlns:a16="http://schemas.microsoft.com/office/drawing/2014/main" id="{8687A8FB-49CE-4B3F-857D-C8DC07BC69E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16" y="1811"/>
                              <a:ext cx="1344" cy="3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24" name="Picture 51">
            <a:extLst>
              <a:ext uri="{FF2B5EF4-FFF2-40B4-BE49-F238E27FC236}">
                <a16:creationId xmlns:a16="http://schemas.microsoft.com/office/drawing/2014/main" id="{B94F8643-F59F-4AA0-9CC9-B2ECFA6E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lum bright="-6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905001"/>
            <a:ext cx="8858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52">
            <a:extLst>
              <a:ext uri="{FF2B5EF4-FFF2-40B4-BE49-F238E27FC236}">
                <a16:creationId xmlns:a16="http://schemas.microsoft.com/office/drawing/2014/main" id="{924A5301-4DE8-4162-BBB4-947453BDBDCE}"/>
              </a:ext>
            </a:extLst>
          </p:cNvPr>
          <p:cNvSpPr>
            <a:spLocks/>
          </p:cNvSpPr>
          <p:nvPr/>
        </p:nvSpPr>
        <p:spPr bwMode="auto">
          <a:xfrm rot="20428224">
            <a:off x="1514475" y="3019425"/>
            <a:ext cx="161925" cy="638175"/>
          </a:xfrm>
          <a:custGeom>
            <a:avLst/>
            <a:gdLst>
              <a:gd name="T0" fmla="*/ 0 w 102"/>
              <a:gd name="T1" fmla="*/ 0 h 402"/>
              <a:gd name="T2" fmla="*/ 161925 w 102"/>
              <a:gd name="T3" fmla="*/ 638175 h 40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2" h="402">
                <a:moveTo>
                  <a:pt x="0" y="0"/>
                </a:moveTo>
                <a:lnTo>
                  <a:pt x="102" y="402"/>
                </a:lnTo>
              </a:path>
            </a:pathLst>
          </a:custGeom>
          <a:noFill/>
          <a:ln w="31750">
            <a:solidFill>
              <a:srgbClr val="CCFFCC"/>
            </a:solidFill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F33D8879-8EC7-4FE1-A6F0-6B36B14792F5}"/>
              </a:ext>
            </a:extLst>
          </p:cNvPr>
          <p:cNvSpPr>
            <a:spLocks/>
          </p:cNvSpPr>
          <p:nvPr/>
        </p:nvSpPr>
        <p:spPr bwMode="auto">
          <a:xfrm rot="19233370">
            <a:off x="1590675" y="2943225"/>
            <a:ext cx="161925" cy="638175"/>
          </a:xfrm>
          <a:custGeom>
            <a:avLst/>
            <a:gdLst>
              <a:gd name="T0" fmla="*/ 0 w 102"/>
              <a:gd name="T1" fmla="*/ 0 h 402"/>
              <a:gd name="T2" fmla="*/ 161925 w 102"/>
              <a:gd name="T3" fmla="*/ 638175 h 40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2" h="402">
                <a:moveTo>
                  <a:pt x="0" y="0"/>
                </a:moveTo>
                <a:lnTo>
                  <a:pt x="102" y="402"/>
                </a:lnTo>
              </a:path>
            </a:pathLst>
          </a:custGeom>
          <a:noFill/>
          <a:ln w="31750">
            <a:solidFill>
              <a:srgbClr val="CCFFCC"/>
            </a:solidFill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" name="Freeform 54">
            <a:extLst>
              <a:ext uri="{FF2B5EF4-FFF2-40B4-BE49-F238E27FC236}">
                <a16:creationId xmlns:a16="http://schemas.microsoft.com/office/drawing/2014/main" id="{95894C28-CFB4-4433-A385-B698649A2CFB}"/>
              </a:ext>
            </a:extLst>
          </p:cNvPr>
          <p:cNvSpPr>
            <a:spLocks/>
          </p:cNvSpPr>
          <p:nvPr/>
        </p:nvSpPr>
        <p:spPr bwMode="auto">
          <a:xfrm>
            <a:off x="1390650" y="3048000"/>
            <a:ext cx="661988" cy="242888"/>
          </a:xfrm>
          <a:custGeom>
            <a:avLst/>
            <a:gdLst>
              <a:gd name="T0" fmla="*/ 0 w 417"/>
              <a:gd name="T1" fmla="*/ 0 h 153"/>
              <a:gd name="T2" fmla="*/ 661988 w 417"/>
              <a:gd name="T3" fmla="*/ 242888 h 1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17" h="153">
                <a:moveTo>
                  <a:pt x="0" y="0"/>
                </a:moveTo>
                <a:lnTo>
                  <a:pt x="417" y="153"/>
                </a:lnTo>
              </a:path>
            </a:pathLst>
          </a:custGeom>
          <a:noFill/>
          <a:ln w="31750">
            <a:solidFill>
              <a:srgbClr val="CCFFCC"/>
            </a:solidFill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8" name="Group 56">
            <a:extLst>
              <a:ext uri="{FF2B5EF4-FFF2-40B4-BE49-F238E27FC236}">
                <a16:creationId xmlns:a16="http://schemas.microsoft.com/office/drawing/2014/main" id="{3675E01C-3DB9-42A7-B60D-6770481FC19D}"/>
              </a:ext>
            </a:extLst>
          </p:cNvPr>
          <p:cNvGrpSpPr>
            <a:grpSpLocks/>
          </p:cNvGrpSpPr>
          <p:nvPr/>
        </p:nvGrpSpPr>
        <p:grpSpPr bwMode="auto">
          <a:xfrm>
            <a:off x="1381125" y="2136775"/>
            <a:ext cx="295275" cy="906463"/>
            <a:chOff x="870" y="1346"/>
            <a:chExt cx="186" cy="571"/>
          </a:xfrm>
        </p:grpSpPr>
        <p:graphicFrame>
          <p:nvGraphicFramePr>
            <p:cNvPr id="29" name="Object 40">
              <a:extLst>
                <a:ext uri="{FF2B5EF4-FFF2-40B4-BE49-F238E27FC236}">
                  <a16:creationId xmlns:a16="http://schemas.microsoft.com/office/drawing/2014/main" id="{E803F53D-4CDD-435E-8CB1-70336E029B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5" y="1346"/>
            <a:ext cx="141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30" imgW="126780" imgH="164814" progId="Equation.3">
                    <p:embed/>
                  </p:oleObj>
                </mc:Choice>
                <mc:Fallback>
                  <p:oleObj name="Ecuación" r:id="rId30" imgW="126780" imgH="164814" progId="Equation.3">
                    <p:embed/>
                    <p:pic>
                      <p:nvPicPr>
                        <p:cNvPr id="16402" name="Object 40">
                          <a:extLst>
                            <a:ext uri="{FF2B5EF4-FFF2-40B4-BE49-F238E27FC236}">
                              <a16:creationId xmlns:a16="http://schemas.microsoft.com/office/drawing/2014/main" id="{B9388FD1-EF30-4B43-A946-FB16ED7D3F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" y="1346"/>
                          <a:ext cx="141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72C263B-250F-4B80-8A8B-FB298D168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" y="1353"/>
              <a:ext cx="1" cy="564"/>
            </a:xfrm>
            <a:custGeom>
              <a:avLst/>
              <a:gdLst>
                <a:gd name="T0" fmla="*/ 0 w 1"/>
                <a:gd name="T1" fmla="*/ 564 h 564"/>
                <a:gd name="T2" fmla="*/ 0 w 1"/>
                <a:gd name="T3" fmla="*/ 0 h 5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64">
                  <a:moveTo>
                    <a:pt x="0" y="564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1" name="Text Box 31">
            <a:extLst>
              <a:ext uri="{FF2B5EF4-FFF2-40B4-BE49-F238E27FC236}">
                <a16:creationId xmlns:a16="http://schemas.microsoft.com/office/drawing/2014/main" id="{1BFF7FFE-A5D7-41AB-8BFB-4480AB74C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57688"/>
            <a:ext cx="762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ES" sz="1800" b="1">
                <a:solidFill>
                  <a:schemeClr val="accent2"/>
                </a:solidFill>
                <a:latin typeface="Arial" panose="020B0604020202020204" pitchFamily="34" charset="0"/>
              </a:rPr>
              <a:t>Producto vectorial en términos de las componentes cartesianas.</a:t>
            </a:r>
          </a:p>
        </p:txBody>
      </p:sp>
      <p:graphicFrame>
        <p:nvGraphicFramePr>
          <p:cNvPr id="32" name="Object 32">
            <a:extLst>
              <a:ext uri="{FF2B5EF4-FFF2-40B4-BE49-F238E27FC236}">
                <a16:creationId xmlns:a16="http://schemas.microsoft.com/office/drawing/2014/main" id="{429A8090-72BE-497C-A9FB-1D7D4D03C0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3" y="4867275"/>
          <a:ext cx="7304087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2" imgW="4127500" imgH="736600" progId="Equation.3">
                  <p:embed/>
                </p:oleObj>
              </mc:Choice>
              <mc:Fallback>
                <p:oleObj name="Ecuación" r:id="rId32" imgW="4127500" imgH="736600" progId="Equation.3">
                  <p:embed/>
                  <p:pic>
                    <p:nvPicPr>
                      <p:cNvPr id="25632" name="Object 32">
                        <a:extLst>
                          <a:ext uri="{FF2B5EF4-FFF2-40B4-BE49-F238E27FC236}">
                            <a16:creationId xmlns:a16="http://schemas.microsoft.com/office/drawing/2014/main" id="{30BE197B-E321-45C6-AA0C-3F228E0D65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867275"/>
                        <a:ext cx="7304087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uadroTexto 32">
            <a:extLst>
              <a:ext uri="{FF2B5EF4-FFF2-40B4-BE49-F238E27FC236}">
                <a16:creationId xmlns:a16="http://schemas.microsoft.com/office/drawing/2014/main" id="{F4BDEB46-D730-4192-9ABB-72C201044185}"/>
              </a:ext>
            </a:extLst>
          </p:cNvPr>
          <p:cNvSpPr txBox="1"/>
          <p:nvPr/>
        </p:nvSpPr>
        <p:spPr>
          <a:xfrm>
            <a:off x="629240" y="429280"/>
            <a:ext cx="1097217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OPERACIONES CON VECTORES: PRODUCTO VECTORIAL DE DOS VECTORES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582AAA1E-2F82-4CF2-AF50-65C641B4C8FB}"/>
                  </a:ext>
                </a:extLst>
              </p:cNvPr>
              <p:cNvSpPr txBox="1"/>
              <p:nvPr/>
            </p:nvSpPr>
            <p:spPr>
              <a:xfrm>
                <a:off x="2341562" y="1117686"/>
                <a:ext cx="6883936" cy="687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/>
                  <a:t>Es una operación entre dos vectores que da como resultado otro vector</a:t>
                </a:r>
              </a:p>
              <a:p>
                <a:r>
                  <a:rPr lang="es-ES" dirty="0"/>
                  <a:t>Se define el producto vectorial de los vectores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ES" dirty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dirty="0"/>
                  <a:t> como:</a:t>
                </a:r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582AAA1E-2F82-4CF2-AF50-65C641B4C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562" y="1117686"/>
                <a:ext cx="6883936" cy="687304"/>
              </a:xfrm>
              <a:prstGeom prst="rect">
                <a:avLst/>
              </a:prstGeom>
              <a:blipFill>
                <a:blip r:embed="rId34"/>
                <a:stretch>
                  <a:fillRect l="-709" t="-4425" b="-132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arcador de pie de página 34">
            <a:extLst>
              <a:ext uri="{FF2B5EF4-FFF2-40B4-BE49-F238E27FC236}">
                <a16:creationId xmlns:a16="http://schemas.microsoft.com/office/drawing/2014/main" id="{40FF59B3-A726-4734-ADF7-F21A0F51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36" name="Marcador de número de diapositiva 35">
            <a:extLst>
              <a:ext uri="{FF2B5EF4-FFF2-40B4-BE49-F238E27FC236}">
                <a16:creationId xmlns:a16="http://schemas.microsoft.com/office/drawing/2014/main" id="{D9ECCFFC-51FA-4D5A-AECA-1E1186B7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8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DFAE872-FA49-40AD-8423-CBB83986E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00" t="44118" r="18214" b="31747"/>
          <a:stretch/>
        </p:blipFill>
        <p:spPr>
          <a:xfrm>
            <a:off x="165703" y="3049291"/>
            <a:ext cx="5930297" cy="234821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13666BF-6D31-4EFC-B8EE-0E066AF8DF8C}"/>
              </a:ext>
            </a:extLst>
          </p:cNvPr>
          <p:cNvSpPr txBox="1"/>
          <p:nvPr/>
        </p:nvSpPr>
        <p:spPr>
          <a:xfrm>
            <a:off x="3164182" y="416580"/>
            <a:ext cx="52063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EJEMPLOS PRODUCTO VECTORIAL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4AD28C-36C4-465E-954F-44AD59BA73E7}"/>
              </a:ext>
            </a:extLst>
          </p:cNvPr>
          <p:cNvSpPr txBox="1"/>
          <p:nvPr/>
        </p:nvSpPr>
        <p:spPr>
          <a:xfrm>
            <a:off x="408282" y="1262390"/>
            <a:ext cx="18679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EJEMPLO 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10B671-20A9-43EB-9434-B899FE9D16E1}"/>
              </a:ext>
            </a:extLst>
          </p:cNvPr>
          <p:cNvSpPr txBox="1"/>
          <p:nvPr/>
        </p:nvSpPr>
        <p:spPr>
          <a:xfrm>
            <a:off x="8396582" y="1351290"/>
            <a:ext cx="18679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EJEMPLO 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474B8E-4B8C-4A41-886B-2F556690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582" y="3507945"/>
            <a:ext cx="3438525" cy="2778328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F2924F8-8549-49AF-BB80-D7E6E83908DE}"/>
              </a:ext>
            </a:extLst>
          </p:cNvPr>
          <p:cNvSpPr/>
          <p:nvPr/>
        </p:nvSpPr>
        <p:spPr>
          <a:xfrm>
            <a:off x="165703" y="2090956"/>
            <a:ext cx="5930297" cy="4195318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6AE45EB-C0D1-447E-86E8-D69B1AE4C14B}"/>
              </a:ext>
            </a:extLst>
          </p:cNvPr>
          <p:cNvSpPr/>
          <p:nvPr/>
        </p:nvSpPr>
        <p:spPr>
          <a:xfrm>
            <a:off x="6286500" y="2090957"/>
            <a:ext cx="5905500" cy="4265394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B048E45-FD34-4D50-9004-660ED9E7EE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90" t="65760" r="42807" b="27291"/>
          <a:stretch/>
        </p:blipFill>
        <p:spPr>
          <a:xfrm>
            <a:off x="6628744" y="2356790"/>
            <a:ext cx="5206363" cy="476570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ACEFE71-7BAC-4F66-B81C-C80DB099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F6124B-774E-479F-914B-5A614C75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502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0424"/>
            <a:ext cx="10515600" cy="13255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1.2. Cálculo con funciones escalares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Diferenciación e integración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244A44-B885-4382-8A23-AA93ED93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786002-E924-4BF9-B530-0C041596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10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>
            <a:extLst>
              <a:ext uri="{FF2B5EF4-FFF2-40B4-BE49-F238E27FC236}">
                <a16:creationId xmlns:a16="http://schemas.microsoft.com/office/drawing/2014/main" id="{2BB383B5-7435-4467-97D4-56816C7BD3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54748" y="4614863"/>
            <a:ext cx="3309937" cy="520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375D1C71-4AC1-44DC-9335-AF3070ABDD3E}"/>
              </a:ext>
            </a:extLst>
          </p:cNvPr>
          <p:cNvGrpSpPr>
            <a:grpSpLocks/>
          </p:cNvGrpSpPr>
          <p:nvPr/>
        </p:nvGrpSpPr>
        <p:grpSpPr bwMode="auto">
          <a:xfrm>
            <a:off x="-910590" y="2635250"/>
            <a:ext cx="6424613" cy="4032250"/>
            <a:chOff x="204" y="844"/>
            <a:chExt cx="4047" cy="2540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CC06D725-92F7-4713-8B8B-6B2B593B0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3" y="844"/>
              <a:ext cx="12" cy="25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0E029861-D39C-428E-9A6D-32FBBA9AE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553"/>
              <a:ext cx="351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D5D26D-7F72-4C8C-A0F7-25357A84F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1303"/>
              <a:ext cx="2280" cy="1071"/>
            </a:xfrm>
            <a:custGeom>
              <a:avLst/>
              <a:gdLst>
                <a:gd name="T0" fmla="*/ 0 w 1588"/>
                <a:gd name="T1" fmla="*/ 363 h 740"/>
                <a:gd name="T2" fmla="*/ 998 w 1588"/>
                <a:gd name="T3" fmla="*/ 680 h 740"/>
                <a:gd name="T4" fmla="*/ 1588 w 1588"/>
                <a:gd name="T5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8" h="740">
                  <a:moveTo>
                    <a:pt x="0" y="363"/>
                  </a:moveTo>
                  <a:cubicBezTo>
                    <a:pt x="366" y="551"/>
                    <a:pt x="733" y="740"/>
                    <a:pt x="998" y="680"/>
                  </a:cubicBezTo>
                  <a:cubicBezTo>
                    <a:pt x="1263" y="620"/>
                    <a:pt x="1425" y="310"/>
                    <a:pt x="1588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9CF66A4B-7B39-4671-ACAD-CA1EACE2C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1500"/>
              <a:ext cx="130" cy="1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34C6E45F-6A2E-42B7-B8CB-51C022492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193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ES"/>
                <a:t>A(a,f(a))</a:t>
              </a:r>
              <a:endParaRPr lang="es-ES" altLang="es-ES"/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098A6377-F91B-4138-B25A-4887A12BF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" y="2322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ES" dirty="0"/>
                <a:t>Recta t</a:t>
              </a:r>
              <a:endParaRPr lang="es-ES" altLang="es-ES" dirty="0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78FBF64D-A2CA-42C8-ACC8-3DDE581E9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24" y="2157"/>
              <a:ext cx="326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314C76AD-7FEA-4E30-AD0F-B10B01764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3" y="2486"/>
              <a:ext cx="1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6E19C3D8-086A-4349-80DF-74F023937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" y="2486"/>
              <a:ext cx="1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456F9BB1-C08B-4361-B2C5-4DBFFCE2D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" y="274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ES"/>
                <a:t>a</a:t>
              </a:r>
              <a:endParaRPr lang="es-ES" altLang="es-ES"/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6546CC11-CC1F-4340-9285-B8A6C0E58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" y="2748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ES"/>
                <a:t>a+h</a:t>
              </a:r>
              <a:endParaRPr lang="es-ES" altLang="es-ES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22BDA129-42CA-4928-90DB-4BAF156ED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2223"/>
              <a:ext cx="130" cy="1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AAA78F6C-5711-428A-A576-C35806766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116"/>
              <a:ext cx="9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ES"/>
                <a:t>P(a+h,f(a+h))</a:t>
              </a:r>
              <a:endParaRPr lang="es-ES" altLang="es-ES"/>
            </a:p>
          </p:txBody>
        </p:sp>
      </p:grpSp>
      <p:sp>
        <p:nvSpPr>
          <p:cNvPr id="18" name="Line 23">
            <a:extLst>
              <a:ext uri="{FF2B5EF4-FFF2-40B4-BE49-F238E27FC236}">
                <a16:creationId xmlns:a16="http://schemas.microsoft.com/office/drawing/2014/main" id="{30133484-0EA9-4A24-A9C9-554C71776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3960" y="49403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5DA298F7-2D9C-4BAD-8057-0A7CA4B99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6485" y="385921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94B1C84E-6065-4908-ACAF-FD6954AC7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685" y="48879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/>
              <a:t>h</a:t>
            </a:r>
            <a:endParaRPr lang="es-ES" altLang="es-ES"/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A7747203-479E-4C82-B805-2013A99A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848" y="4095750"/>
            <a:ext cx="1206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/>
              <a:t>f(a+h)-f(a)</a:t>
            </a:r>
            <a:endParaRPr lang="es-ES" altLang="es-ES"/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5C4CD4A9-653F-4F3F-A3A1-B04CD26225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37335" y="2347913"/>
            <a:ext cx="3457575" cy="360045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A01FE33F-77B9-4443-9679-9534E3A882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9859" y="4403158"/>
            <a:ext cx="4210050" cy="6080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10CD5AE0-051C-4958-83FF-D4D1D6AC9B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5634" y="2625158"/>
            <a:ext cx="3565525" cy="333692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7" name="Group 39">
            <a:extLst>
              <a:ext uri="{FF2B5EF4-FFF2-40B4-BE49-F238E27FC236}">
                <a16:creationId xmlns:a16="http://schemas.microsoft.com/office/drawing/2014/main" id="{DE0E0E3D-87A3-494D-B6BB-773DC91CE961}"/>
              </a:ext>
            </a:extLst>
          </p:cNvPr>
          <p:cNvGrpSpPr>
            <a:grpSpLocks/>
          </p:cNvGrpSpPr>
          <p:nvPr/>
        </p:nvGrpSpPr>
        <p:grpSpPr bwMode="auto">
          <a:xfrm>
            <a:off x="6131084" y="2086995"/>
            <a:ext cx="6103938" cy="4716463"/>
            <a:chOff x="592" y="760"/>
            <a:chExt cx="3845" cy="2971"/>
          </a:xfrm>
        </p:grpSpPr>
        <p:sp>
          <p:nvSpPr>
            <p:cNvPr id="28" name="Line 4">
              <a:extLst>
                <a:ext uri="{FF2B5EF4-FFF2-40B4-BE49-F238E27FC236}">
                  <a16:creationId xmlns:a16="http://schemas.microsoft.com/office/drawing/2014/main" id="{82044E10-8CC0-4BE1-BA54-D6DA1FFEE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760"/>
              <a:ext cx="16" cy="29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Line 5">
              <a:extLst>
                <a:ext uri="{FF2B5EF4-FFF2-40B4-BE49-F238E27FC236}">
                  <a16:creationId xmlns:a16="http://schemas.microsoft.com/office/drawing/2014/main" id="{BFBC6EDC-3BD7-4EC6-A891-141CB41E8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" y="2760"/>
              <a:ext cx="3845" cy="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5617E84-5095-43B0-9CB9-5D1A081A5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297"/>
              <a:ext cx="2901" cy="1253"/>
            </a:xfrm>
            <a:custGeom>
              <a:avLst/>
              <a:gdLst>
                <a:gd name="T0" fmla="*/ 0 w 1588"/>
                <a:gd name="T1" fmla="*/ 363 h 740"/>
                <a:gd name="T2" fmla="*/ 998 w 1588"/>
                <a:gd name="T3" fmla="*/ 680 h 740"/>
                <a:gd name="T4" fmla="*/ 1588 w 1588"/>
                <a:gd name="T5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8" h="740">
                  <a:moveTo>
                    <a:pt x="0" y="363"/>
                  </a:moveTo>
                  <a:cubicBezTo>
                    <a:pt x="366" y="551"/>
                    <a:pt x="733" y="740"/>
                    <a:pt x="998" y="680"/>
                  </a:cubicBezTo>
                  <a:cubicBezTo>
                    <a:pt x="1263" y="620"/>
                    <a:pt x="1425" y="310"/>
                    <a:pt x="1588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D519E3FC-FDEE-4B7A-8B71-6F610C13C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16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ES"/>
                <a:t>A</a:t>
              </a:r>
              <a:endParaRPr lang="es-ES" altLang="es-ES"/>
            </a:p>
          </p:txBody>
        </p:sp>
        <p:sp>
          <p:nvSpPr>
            <p:cNvPr id="32" name="Line 12">
              <a:extLst>
                <a:ext uri="{FF2B5EF4-FFF2-40B4-BE49-F238E27FC236}">
                  <a16:creationId xmlns:a16="http://schemas.microsoft.com/office/drawing/2014/main" id="{434F5299-FE78-4716-99EE-36A9CC73D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6" y="2681"/>
              <a:ext cx="2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Line 13">
              <a:extLst>
                <a:ext uri="{FF2B5EF4-FFF2-40B4-BE49-F238E27FC236}">
                  <a16:creationId xmlns:a16="http://schemas.microsoft.com/office/drawing/2014/main" id="{982D09D1-8F1B-4A0D-85D0-DF790DA42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7" y="2681"/>
              <a:ext cx="2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Text Box 14">
              <a:extLst>
                <a:ext uri="{FF2B5EF4-FFF2-40B4-BE49-F238E27FC236}">
                  <a16:creationId xmlns:a16="http://schemas.microsoft.com/office/drawing/2014/main" id="{7393DCCE-62FE-457D-9E12-47A74EAF7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" y="29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ES"/>
                <a:t>a</a:t>
              </a:r>
              <a:endParaRPr lang="es-ES" altLang="es-ES"/>
            </a:p>
          </p:txBody>
        </p:sp>
        <p:sp>
          <p:nvSpPr>
            <p:cNvPr id="35" name="Text Box 15">
              <a:extLst>
                <a:ext uri="{FF2B5EF4-FFF2-40B4-BE49-F238E27FC236}">
                  <a16:creationId xmlns:a16="http://schemas.microsoft.com/office/drawing/2014/main" id="{32EE3D94-0728-45DE-B6BA-5CA8A6476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8" y="2987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ES"/>
                <a:t>a+h</a:t>
              </a:r>
              <a:endParaRPr lang="es-ES" altLang="es-ES"/>
            </a:p>
          </p:txBody>
        </p:sp>
        <p:sp>
          <p:nvSpPr>
            <p:cNvPr id="36" name="Text Box 24">
              <a:extLst>
                <a:ext uri="{FF2B5EF4-FFF2-40B4-BE49-F238E27FC236}">
                  <a16:creationId xmlns:a16="http://schemas.microsoft.com/office/drawing/2014/main" id="{BF1505EF-4E59-40B7-9EB1-5963E4BE9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8" y="125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ES"/>
                <a:t>P</a:t>
              </a:r>
              <a:endParaRPr lang="es-ES" altLang="es-ES"/>
            </a:p>
          </p:txBody>
        </p:sp>
      </p:grpSp>
      <p:sp>
        <p:nvSpPr>
          <p:cNvPr id="37" name="Line 25">
            <a:extLst>
              <a:ext uri="{FF2B5EF4-FFF2-40B4-BE49-F238E27FC236}">
                <a16:creationId xmlns:a16="http://schemas.microsoft.com/office/drawing/2014/main" id="{FB645DE9-D837-44EB-8291-A879281885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53822" y="3299845"/>
            <a:ext cx="458787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8" name="Oval 26">
            <a:extLst>
              <a:ext uri="{FF2B5EF4-FFF2-40B4-BE49-F238E27FC236}">
                <a16:creationId xmlns:a16="http://schemas.microsoft.com/office/drawing/2014/main" id="{7C2FC3CC-9603-432F-A965-B3B058A7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3097" y="3468120"/>
            <a:ext cx="92075" cy="85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9" name="Line 27">
            <a:extLst>
              <a:ext uri="{FF2B5EF4-FFF2-40B4-BE49-F238E27FC236}">
                <a16:creationId xmlns:a16="http://schemas.microsoft.com/office/drawing/2014/main" id="{79255787-4416-451E-979D-A05B118DF4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7209" y="2877570"/>
            <a:ext cx="3848100" cy="286543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A5BEBBA0-620B-46EB-B6FA-8AF938396F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7209" y="3129983"/>
            <a:ext cx="3938588" cy="244475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" name="Oval 31">
            <a:extLst>
              <a:ext uri="{FF2B5EF4-FFF2-40B4-BE49-F238E27FC236}">
                <a16:creationId xmlns:a16="http://schemas.microsoft.com/office/drawing/2014/main" id="{B9D97B68-C0B2-45C5-8597-FFAACCC95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459" y="3890395"/>
            <a:ext cx="92075" cy="85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2" name="Oval 32">
            <a:extLst>
              <a:ext uri="{FF2B5EF4-FFF2-40B4-BE49-F238E27FC236}">
                <a16:creationId xmlns:a16="http://schemas.microsoft.com/office/drawing/2014/main" id="{59A57CCA-1C76-42FB-9EA8-48910D1DC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5897" y="4142808"/>
            <a:ext cx="93662" cy="85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3" name="Group 35">
            <a:extLst>
              <a:ext uri="{FF2B5EF4-FFF2-40B4-BE49-F238E27FC236}">
                <a16:creationId xmlns:a16="http://schemas.microsoft.com/office/drawing/2014/main" id="{ED7B55D8-884D-436E-91C6-99549FB3C436}"/>
              </a:ext>
            </a:extLst>
          </p:cNvPr>
          <p:cNvGrpSpPr>
            <a:grpSpLocks/>
          </p:cNvGrpSpPr>
          <p:nvPr/>
        </p:nvGrpSpPr>
        <p:grpSpPr bwMode="auto">
          <a:xfrm>
            <a:off x="9704547" y="4815908"/>
            <a:ext cx="1152525" cy="377825"/>
            <a:chOff x="2599" y="2563"/>
            <a:chExt cx="571" cy="203"/>
          </a:xfrm>
        </p:grpSpPr>
        <p:sp>
          <p:nvSpPr>
            <p:cNvPr id="44" name="Text Box 20">
              <a:extLst>
                <a:ext uri="{FF2B5EF4-FFF2-40B4-BE49-F238E27FC236}">
                  <a16:creationId xmlns:a16="http://schemas.microsoft.com/office/drawing/2014/main" id="{9B6BC0C2-2010-46EF-B917-D92D00C6A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9" y="2563"/>
              <a:ext cx="15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ES"/>
                <a:t>h</a:t>
              </a:r>
              <a:endParaRPr lang="es-ES" altLang="es-ES"/>
            </a:p>
          </p:txBody>
        </p:sp>
        <p:sp>
          <p:nvSpPr>
            <p:cNvPr id="45" name="Line 33">
              <a:extLst>
                <a:ext uri="{FF2B5EF4-FFF2-40B4-BE49-F238E27FC236}">
                  <a16:creationId xmlns:a16="http://schemas.microsoft.com/office/drawing/2014/main" id="{AD49DB55-1635-4E40-9E4E-5087E56C6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2659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Text Box 34">
              <a:extLst>
                <a:ext uri="{FF2B5EF4-FFF2-40B4-BE49-F238E27FC236}">
                  <a16:creationId xmlns:a16="http://schemas.microsoft.com/office/drawing/2014/main" id="{3E59E0A0-DB46-487A-9A7E-D3397670B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568"/>
              <a:ext cx="15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ES"/>
                <a:t>0</a:t>
              </a:r>
              <a:endParaRPr lang="es-ES" altLang="es-ES"/>
            </a:p>
          </p:txBody>
        </p:sp>
      </p:grpSp>
      <p:sp>
        <p:nvSpPr>
          <p:cNvPr id="47" name="Line 37">
            <a:extLst>
              <a:ext uri="{FF2B5EF4-FFF2-40B4-BE49-F238E27FC236}">
                <a16:creationId xmlns:a16="http://schemas.microsoft.com/office/drawing/2014/main" id="{3EFC11F0-AB2B-4F8E-9D5C-87F36B0212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02697" y="3517333"/>
            <a:ext cx="4897437" cy="201612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8" name="Oval 16">
            <a:extLst>
              <a:ext uri="{FF2B5EF4-FFF2-40B4-BE49-F238E27FC236}">
                <a16:creationId xmlns:a16="http://schemas.microsoft.com/office/drawing/2014/main" id="{F6F3058A-17C1-4F7B-A4E4-FB74DC3F9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909" y="4647633"/>
            <a:ext cx="180975" cy="1682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" name="Oval 38">
            <a:extLst>
              <a:ext uri="{FF2B5EF4-FFF2-40B4-BE49-F238E27FC236}">
                <a16:creationId xmlns:a16="http://schemas.microsoft.com/office/drawing/2014/main" id="{BD6585C6-156C-4958-B623-AA1FC32C8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7747" y="4525395"/>
            <a:ext cx="93662" cy="85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30">
                <a:extLst>
                  <a:ext uri="{FF2B5EF4-FFF2-40B4-BE49-F238E27FC236}">
                    <a16:creationId xmlns:a16="http://schemas.microsoft.com/office/drawing/2014/main" id="{1BD25786-F18B-432C-ACD0-2A2F8330BCBA}"/>
                  </a:ext>
                </a:extLst>
              </p:cNvPr>
              <p:cNvSpPr txBox="1"/>
              <p:nvPr/>
            </p:nvSpPr>
            <p:spPr bwMode="auto">
              <a:xfrm>
                <a:off x="7826378" y="878908"/>
                <a:ext cx="4067175" cy="971550"/>
              </a:xfrm>
              <a:prstGeom prst="rect">
                <a:avLst/>
              </a:prstGeom>
              <a:noFill/>
              <a:ln w="76200" cmpd="tri">
                <a:noFill/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0" name="Object 30">
                <a:extLst>
                  <a:ext uri="{FF2B5EF4-FFF2-40B4-BE49-F238E27FC236}">
                    <a16:creationId xmlns:a16="http://schemas.microsoft.com/office/drawing/2014/main" id="{1BD25786-F18B-432C-ACD0-2A2F8330B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78" y="878908"/>
                <a:ext cx="4067175" cy="971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 cmpd="tri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uadroTexto 52">
            <a:extLst>
              <a:ext uri="{FF2B5EF4-FFF2-40B4-BE49-F238E27FC236}">
                <a16:creationId xmlns:a16="http://schemas.microsoft.com/office/drawing/2014/main" id="{EB41C50E-99AA-46FE-A855-405C75E6E99D}"/>
              </a:ext>
            </a:extLst>
          </p:cNvPr>
          <p:cNvSpPr txBox="1"/>
          <p:nvPr/>
        </p:nvSpPr>
        <p:spPr>
          <a:xfrm>
            <a:off x="2035175" y="179716"/>
            <a:ext cx="69113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DERIVADA: TASA DE CAMBIO “INSTANTANEO”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77B674E-2862-450B-91E2-F461696103B6}"/>
              </a:ext>
            </a:extLst>
          </p:cNvPr>
          <p:cNvSpPr txBox="1"/>
          <p:nvPr/>
        </p:nvSpPr>
        <p:spPr>
          <a:xfrm>
            <a:off x="864253" y="1015912"/>
            <a:ext cx="6895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La definición matemática de la derivada de la función f en el punto x es: </a:t>
            </a:r>
          </a:p>
        </p:txBody>
      </p: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834DD531-0602-4EED-B949-58E6290A6581}"/>
              </a:ext>
            </a:extLst>
          </p:cNvPr>
          <p:cNvCxnSpPr/>
          <p:nvPr/>
        </p:nvCxnSpPr>
        <p:spPr>
          <a:xfrm>
            <a:off x="4994910" y="3129983"/>
            <a:ext cx="20154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48BF67CF-4E22-4C7E-897C-1365244F7925}"/>
              </a:ext>
            </a:extLst>
          </p:cNvPr>
          <p:cNvSpPr txBox="1"/>
          <p:nvPr/>
        </p:nvSpPr>
        <p:spPr>
          <a:xfrm>
            <a:off x="5093335" y="2723930"/>
            <a:ext cx="18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Si h tiende a cero</a:t>
            </a:r>
          </a:p>
        </p:txBody>
      </p:sp>
      <p:sp>
        <p:nvSpPr>
          <p:cNvPr id="17" name="Marcador de pie de página 16">
            <a:extLst>
              <a:ext uri="{FF2B5EF4-FFF2-40B4-BE49-F238E27FC236}">
                <a16:creationId xmlns:a16="http://schemas.microsoft.com/office/drawing/2014/main" id="{1199A516-0C46-4E75-B3D8-C8BDFB46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0EC59605-ACA0-41EF-9953-94F10A33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9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22FAC57-4903-4DDC-8B99-305F43634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48" y="1553634"/>
            <a:ext cx="1082040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dirty="0"/>
              <a:t>La derivada de la función f en x=a es la pendiente de la recta tangente a la gráfica de f en el punto de abscisa a</a:t>
            </a:r>
            <a:endParaRPr lang="es-ES" altLang="es-ES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3F7CC94A-D96C-4216-A0F6-C7CC1D74263E}"/>
              </a:ext>
            </a:extLst>
          </p:cNvPr>
          <p:cNvGrpSpPr>
            <a:grpSpLocks/>
          </p:cNvGrpSpPr>
          <p:nvPr/>
        </p:nvGrpSpPr>
        <p:grpSpPr bwMode="auto">
          <a:xfrm>
            <a:off x="233134" y="2443827"/>
            <a:ext cx="4477038" cy="4205984"/>
            <a:chOff x="748" y="172"/>
            <a:chExt cx="3606" cy="3757"/>
          </a:xfrm>
        </p:grpSpPr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A875601B-0FD8-4431-8BB1-CF42FEE33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" y="172"/>
              <a:ext cx="3606" cy="3757"/>
              <a:chOff x="748" y="172"/>
              <a:chExt cx="3606" cy="3757"/>
            </a:xfrm>
          </p:grpSpPr>
          <p:graphicFrame>
            <p:nvGraphicFramePr>
              <p:cNvPr id="17" name="Object 8">
                <a:extLst>
                  <a:ext uri="{FF2B5EF4-FFF2-40B4-BE49-F238E27FC236}">
                    <a16:creationId xmlns:a16="http://schemas.microsoft.com/office/drawing/2014/main" id="{C789933F-269D-4558-8D77-35D2E0CA4C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6089813"/>
                  </p:ext>
                </p:extLst>
              </p:nvPr>
            </p:nvGraphicFramePr>
            <p:xfrm>
              <a:off x="816" y="172"/>
              <a:ext cx="3538" cy="3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3" imgW="3444954" imgH="3444954" progId="CorelDRAW.Graphic.10">
                      <p:embed/>
                    </p:oleObj>
                  </mc:Choice>
                  <mc:Fallback>
                    <p:oleObj name="CorelDRAW" r:id="rId3" imgW="3444954" imgH="3444954" progId="CorelDRAW.Graphic.10">
                      <p:embed/>
                      <p:pic>
                        <p:nvPicPr>
                          <p:cNvPr id="62472" name="Object 8">
                            <a:extLst>
                              <a:ext uri="{FF2B5EF4-FFF2-40B4-BE49-F238E27FC236}">
                                <a16:creationId xmlns:a16="http://schemas.microsoft.com/office/drawing/2014/main" id="{9E346A37-9514-4546-84E0-C2DC0DC2BD9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172"/>
                            <a:ext cx="3538" cy="3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Line 9">
                <a:extLst>
                  <a:ext uri="{FF2B5EF4-FFF2-40B4-BE49-F238E27FC236}">
                    <a16:creationId xmlns:a16="http://schemas.microsoft.com/office/drawing/2014/main" id="{9B44095F-CA5B-48B2-9945-91C49E6D1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91"/>
                <a:ext cx="0" cy="35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id="{39F599D4-33FC-47F7-BD7E-11FC5B01B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" y="2160"/>
                <a:ext cx="353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082C956-99B2-43C2-86A3-9D85055D4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981"/>
              <a:ext cx="2858" cy="2404"/>
            </a:xfrm>
            <a:custGeom>
              <a:avLst/>
              <a:gdLst>
                <a:gd name="T0" fmla="*/ 0 w 2721"/>
                <a:gd name="T1" fmla="*/ 0 h 2314"/>
                <a:gd name="T2" fmla="*/ 272 w 2721"/>
                <a:gd name="T3" fmla="*/ 1497 h 2314"/>
                <a:gd name="T4" fmla="*/ 816 w 2721"/>
                <a:gd name="T5" fmla="*/ 1951 h 2314"/>
                <a:gd name="T6" fmla="*/ 1496 w 2721"/>
                <a:gd name="T7" fmla="*/ 817 h 2314"/>
                <a:gd name="T8" fmla="*/ 1905 w 2721"/>
                <a:gd name="T9" fmla="*/ 545 h 2314"/>
                <a:gd name="T10" fmla="*/ 2494 w 2721"/>
                <a:gd name="T11" fmla="*/ 1724 h 2314"/>
                <a:gd name="T12" fmla="*/ 2721 w 2721"/>
                <a:gd name="T13" fmla="*/ 2314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1" h="2314">
                  <a:moveTo>
                    <a:pt x="0" y="0"/>
                  </a:moveTo>
                  <a:cubicBezTo>
                    <a:pt x="68" y="586"/>
                    <a:pt x="136" y="1172"/>
                    <a:pt x="272" y="1497"/>
                  </a:cubicBezTo>
                  <a:cubicBezTo>
                    <a:pt x="408" y="1822"/>
                    <a:pt x="612" y="2064"/>
                    <a:pt x="816" y="1951"/>
                  </a:cubicBezTo>
                  <a:cubicBezTo>
                    <a:pt x="1020" y="1838"/>
                    <a:pt x="1315" y="1051"/>
                    <a:pt x="1496" y="817"/>
                  </a:cubicBezTo>
                  <a:cubicBezTo>
                    <a:pt x="1677" y="583"/>
                    <a:pt x="1739" y="394"/>
                    <a:pt x="1905" y="545"/>
                  </a:cubicBezTo>
                  <a:cubicBezTo>
                    <a:pt x="2071" y="696"/>
                    <a:pt x="2358" y="1429"/>
                    <a:pt x="2494" y="1724"/>
                  </a:cubicBezTo>
                  <a:cubicBezTo>
                    <a:pt x="2630" y="2019"/>
                    <a:pt x="2675" y="2166"/>
                    <a:pt x="2721" y="231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" name="Line 12">
            <a:extLst>
              <a:ext uri="{FF2B5EF4-FFF2-40B4-BE49-F238E27FC236}">
                <a16:creationId xmlns:a16="http://schemas.microsoft.com/office/drawing/2014/main" id="{E7AF2BF8-2475-4BAC-9A72-4E18E06FC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82" y="5634419"/>
            <a:ext cx="675405" cy="112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9FB757CB-022B-4250-83D9-B4840CB07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7203" y="3908141"/>
            <a:ext cx="675405" cy="112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D1AF1047-C98E-43DF-AF4B-CF9567C8C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9748" y="4060394"/>
            <a:ext cx="506553" cy="162440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" name="Line 15">
            <a:extLst>
              <a:ext uri="{FF2B5EF4-FFF2-40B4-BE49-F238E27FC236}">
                <a16:creationId xmlns:a16="http://schemas.microsoft.com/office/drawing/2014/main" id="{D9377AA2-BBB7-4C64-BF60-BCA58C16E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4905" y="3704391"/>
            <a:ext cx="1070218" cy="172627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B02415A3-969C-4BB9-ACAB-EE030627DD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1798" y="3856644"/>
            <a:ext cx="901367" cy="126952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CDE5B915-54CE-43CF-87EE-E997FB083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245" y="5582922"/>
            <a:ext cx="112981" cy="101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07E54572-BB1A-486B-8A8A-F5343F748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035" y="3856644"/>
            <a:ext cx="112981" cy="101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id="{7F9C6FB2-FF61-466C-A780-265810A8E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719" y="4364899"/>
            <a:ext cx="112981" cy="101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DEC64787-F15A-48F6-8432-7C5BE9D76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710" y="4821658"/>
            <a:ext cx="112981" cy="101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8FDECF03-A1A9-4D0C-BE21-9ABC76065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482" y="4364899"/>
            <a:ext cx="112981" cy="101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86AAA883-8D79-4DA8-9FD0-9CA2BFC8B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6" y="5209949"/>
            <a:ext cx="127000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>
                <a:solidFill>
                  <a:srgbClr val="FFFF00"/>
                </a:solidFill>
              </a:rPr>
              <a:t>y=-3/2x-24</a:t>
            </a:r>
            <a:endParaRPr lang="es-ES" altLang="es-ES">
              <a:solidFill>
                <a:srgbClr val="FFFF00"/>
              </a:solidFill>
            </a:endParaRP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F1803FC7-B35D-4754-ACB4-3313D1718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06" y="5786211"/>
            <a:ext cx="63500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>
                <a:solidFill>
                  <a:srgbClr val="FFFF00"/>
                </a:solidFill>
              </a:rPr>
              <a:t>y=-4</a:t>
            </a:r>
            <a:endParaRPr lang="es-ES" altLang="es-ES">
              <a:solidFill>
                <a:srgbClr val="FFFF00"/>
              </a:solidFill>
            </a:endParaRP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77FD6DE0-B2A6-4DD1-AA23-B3204E2B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456" y="3481161"/>
            <a:ext cx="55880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>
                <a:solidFill>
                  <a:srgbClr val="FFFF00"/>
                </a:solidFill>
              </a:rPr>
              <a:t>y=3</a:t>
            </a:r>
            <a:endParaRPr lang="es-ES" altLang="es-ES">
              <a:solidFill>
                <a:srgbClr val="FFFF00"/>
              </a:solidFill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4954FB2A-BE15-489F-9B64-4F461EB9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331" y="4057424"/>
            <a:ext cx="13144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>
                <a:solidFill>
                  <a:srgbClr val="FFFF00"/>
                </a:solidFill>
              </a:rPr>
              <a:t>y=1,2x+1,5</a:t>
            </a:r>
            <a:endParaRPr lang="es-ES" altLang="es-ES">
              <a:solidFill>
                <a:srgbClr val="FFFF00"/>
              </a:solidFill>
            </a:endParaRP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933228D3-1605-4843-85C5-86C915A4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594" y="4922611"/>
            <a:ext cx="13271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>
                <a:solidFill>
                  <a:srgbClr val="FFFF00"/>
                </a:solidFill>
              </a:rPr>
              <a:t>y=-1,3x+13</a:t>
            </a:r>
            <a:endParaRPr lang="es-ES" altLang="es-ES">
              <a:solidFill>
                <a:srgbClr val="FFFF00"/>
              </a:solidFill>
            </a:endParaRPr>
          </a:p>
        </p:txBody>
      </p:sp>
      <p:sp>
        <p:nvSpPr>
          <p:cNvPr id="25" name="Text Box 33">
            <a:extLst>
              <a:ext uri="{FF2B5EF4-FFF2-40B4-BE49-F238E27FC236}">
                <a16:creationId xmlns:a16="http://schemas.microsoft.com/office/drawing/2014/main" id="{72454BDF-6F9C-4408-9C70-B061447B5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06" y="1124035"/>
            <a:ext cx="7145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altLang="es-ES" dirty="0"/>
              <a:t>La derivada de la función f en a se denota con el símbolo f’(a), </a:t>
            </a:r>
            <a:endParaRPr lang="es-ES" altLang="es-ES" dirty="0"/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C940C92B-9E02-48CA-8381-989706936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4505008"/>
            <a:ext cx="37290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dirty="0"/>
              <a:t>f’( -4,5)= -3/2  porque la tangente en el punto de abscisa 4,5 tiene pendiente -3/2.</a:t>
            </a:r>
            <a:endParaRPr lang="es-ES" altLang="es-ES" dirty="0"/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746104DC-6E8E-46F3-9DA1-59DD80C8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836" y="3256202"/>
            <a:ext cx="977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 dirty="0"/>
              <a:t>f’(-2)= 0</a:t>
            </a:r>
            <a:endParaRPr lang="es-ES" altLang="es-ES" dirty="0"/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E1A7E368-ED46-4ADB-BB97-5BDFF824E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862" y="3245644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/>
              <a:t>f’(4)=0</a:t>
            </a:r>
            <a:endParaRPr lang="es-ES" altLang="es-ES"/>
          </a:p>
        </p:txBody>
      </p:sp>
      <p:sp>
        <p:nvSpPr>
          <p:cNvPr id="29" name="Text Box 37">
            <a:extLst>
              <a:ext uri="{FF2B5EF4-FFF2-40B4-BE49-F238E27FC236}">
                <a16:creationId xmlns:a16="http://schemas.microsoft.com/office/drawing/2014/main" id="{110A3AC7-CB75-416D-9BD6-D76963308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836" y="3761027"/>
            <a:ext cx="1028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 dirty="0"/>
              <a:t>f’(2)=1,2</a:t>
            </a:r>
            <a:endParaRPr lang="es-ES" altLang="es-ES" dirty="0"/>
          </a:p>
        </p:txBody>
      </p:sp>
      <p:sp>
        <p:nvSpPr>
          <p:cNvPr id="30" name="Text Box 38">
            <a:extLst>
              <a:ext uri="{FF2B5EF4-FFF2-40B4-BE49-F238E27FC236}">
                <a16:creationId xmlns:a16="http://schemas.microsoft.com/office/drawing/2014/main" id="{6CED7E11-5569-464A-99AA-6A1B540AB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887" y="3750469"/>
            <a:ext cx="110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/>
              <a:t>f’(6)=-1,3</a:t>
            </a:r>
            <a:endParaRPr lang="es-ES" altLang="es-E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6194805-BA71-41D4-B57A-A06EF077B2CF}"/>
              </a:ext>
            </a:extLst>
          </p:cNvPr>
          <p:cNvSpPr txBox="1"/>
          <p:nvPr/>
        </p:nvSpPr>
        <p:spPr>
          <a:xfrm>
            <a:off x="2724370" y="438157"/>
            <a:ext cx="69113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DERIVADA: TASA DE CAMBIO “INSTANTANEO”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9376C2-FE1A-458C-BBCC-4954053A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32" name="Marcador de número de diapositiva 31">
            <a:extLst>
              <a:ext uri="{FF2B5EF4-FFF2-40B4-BE49-F238E27FC236}">
                <a16:creationId xmlns:a16="http://schemas.microsoft.com/office/drawing/2014/main" id="{90934A1E-71ED-480E-B224-6CC395F7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6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4">
            <a:extLst>
              <a:ext uri="{FF2B5EF4-FFF2-40B4-BE49-F238E27FC236}">
                <a16:creationId xmlns:a16="http://schemas.microsoft.com/office/drawing/2014/main" id="{2865CAA3-BF80-4F5C-8AC6-772B8247EA41}"/>
              </a:ext>
            </a:extLst>
          </p:cNvPr>
          <p:cNvGrpSpPr>
            <a:grpSpLocks/>
          </p:cNvGrpSpPr>
          <p:nvPr/>
        </p:nvGrpSpPr>
        <p:grpSpPr bwMode="auto">
          <a:xfrm>
            <a:off x="-92392" y="844233"/>
            <a:ext cx="5616575" cy="5616575"/>
            <a:chOff x="748" y="391"/>
            <a:chExt cx="3538" cy="3538"/>
          </a:xfrm>
        </p:grpSpPr>
        <p:grpSp>
          <p:nvGrpSpPr>
            <p:cNvPr id="4" name="Group 341">
              <a:extLst>
                <a:ext uri="{FF2B5EF4-FFF2-40B4-BE49-F238E27FC236}">
                  <a16:creationId xmlns:a16="http://schemas.microsoft.com/office/drawing/2014/main" id="{F6676EE6-EF0D-401E-97F4-6DE67AA9A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" y="391"/>
              <a:ext cx="3538" cy="3538"/>
              <a:chOff x="748" y="391"/>
              <a:chExt cx="3538" cy="3538"/>
            </a:xfrm>
          </p:grpSpPr>
          <p:graphicFrame>
            <p:nvGraphicFramePr>
              <p:cNvPr id="6" name="Object 338">
                <a:extLst>
                  <a:ext uri="{FF2B5EF4-FFF2-40B4-BE49-F238E27FC236}">
                    <a16:creationId xmlns:a16="http://schemas.microsoft.com/office/drawing/2014/main" id="{3D3DC6C5-F39A-485D-9CB5-29B08CE176D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48" y="391"/>
              <a:ext cx="3538" cy="3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2" imgW="3444954" imgH="3444954" progId="CorelDRAW.Graphic.10">
                      <p:embed/>
                    </p:oleObj>
                  </mc:Choice>
                  <mc:Fallback>
                    <p:oleObj name="CorelDRAW" r:id="rId2" imgW="3444954" imgH="3444954" progId="CorelDRAW.Graphic.10">
                      <p:embed/>
                      <p:pic>
                        <p:nvPicPr>
                          <p:cNvPr id="60754" name="Object 338">
                            <a:extLst>
                              <a:ext uri="{FF2B5EF4-FFF2-40B4-BE49-F238E27FC236}">
                                <a16:creationId xmlns:a16="http://schemas.microsoft.com/office/drawing/2014/main" id="{24DB4822-CC6C-46B4-A11E-F330BF69EAC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8" y="391"/>
                            <a:ext cx="3538" cy="3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Line 339">
                <a:extLst>
                  <a:ext uri="{FF2B5EF4-FFF2-40B4-BE49-F238E27FC236}">
                    <a16:creationId xmlns:a16="http://schemas.microsoft.com/office/drawing/2014/main" id="{5DD443B4-CED3-4CA0-8F98-E1938D9C6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91"/>
                <a:ext cx="0" cy="35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" name="Line 340">
                <a:extLst>
                  <a:ext uri="{FF2B5EF4-FFF2-40B4-BE49-F238E27FC236}">
                    <a16:creationId xmlns:a16="http://schemas.microsoft.com/office/drawing/2014/main" id="{FA59225F-942E-4966-9949-1C9DD2957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" y="2160"/>
                <a:ext cx="353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" name="Freeform 342">
              <a:extLst>
                <a:ext uri="{FF2B5EF4-FFF2-40B4-BE49-F238E27FC236}">
                  <a16:creationId xmlns:a16="http://schemas.microsoft.com/office/drawing/2014/main" id="{2ADFC951-D8CD-4CD0-80ED-A351867C5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981"/>
              <a:ext cx="2858" cy="2404"/>
            </a:xfrm>
            <a:custGeom>
              <a:avLst/>
              <a:gdLst>
                <a:gd name="T0" fmla="*/ 0 w 2721"/>
                <a:gd name="T1" fmla="*/ 0 h 2314"/>
                <a:gd name="T2" fmla="*/ 272 w 2721"/>
                <a:gd name="T3" fmla="*/ 1497 h 2314"/>
                <a:gd name="T4" fmla="*/ 816 w 2721"/>
                <a:gd name="T5" fmla="*/ 1951 h 2314"/>
                <a:gd name="T6" fmla="*/ 1496 w 2721"/>
                <a:gd name="T7" fmla="*/ 817 h 2314"/>
                <a:gd name="T8" fmla="*/ 1905 w 2721"/>
                <a:gd name="T9" fmla="*/ 545 h 2314"/>
                <a:gd name="T10" fmla="*/ 2494 w 2721"/>
                <a:gd name="T11" fmla="*/ 1724 h 2314"/>
                <a:gd name="T12" fmla="*/ 2721 w 2721"/>
                <a:gd name="T13" fmla="*/ 2314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1" h="2314">
                  <a:moveTo>
                    <a:pt x="0" y="0"/>
                  </a:moveTo>
                  <a:cubicBezTo>
                    <a:pt x="68" y="586"/>
                    <a:pt x="136" y="1172"/>
                    <a:pt x="272" y="1497"/>
                  </a:cubicBezTo>
                  <a:cubicBezTo>
                    <a:pt x="408" y="1822"/>
                    <a:pt x="612" y="2064"/>
                    <a:pt x="816" y="1951"/>
                  </a:cubicBezTo>
                  <a:cubicBezTo>
                    <a:pt x="1020" y="1838"/>
                    <a:pt x="1315" y="1051"/>
                    <a:pt x="1496" y="817"/>
                  </a:cubicBezTo>
                  <a:cubicBezTo>
                    <a:pt x="1677" y="583"/>
                    <a:pt x="1739" y="394"/>
                    <a:pt x="1905" y="545"/>
                  </a:cubicBezTo>
                  <a:cubicBezTo>
                    <a:pt x="2071" y="696"/>
                    <a:pt x="2358" y="1429"/>
                    <a:pt x="2494" y="1724"/>
                  </a:cubicBezTo>
                  <a:cubicBezTo>
                    <a:pt x="2630" y="2019"/>
                    <a:pt x="2675" y="2166"/>
                    <a:pt x="2721" y="231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" name="Line 347">
            <a:extLst>
              <a:ext uri="{FF2B5EF4-FFF2-40B4-BE49-F238E27FC236}">
                <a16:creationId xmlns:a16="http://schemas.microsoft.com/office/drawing/2014/main" id="{152BE704-E393-494F-8D86-49EC66D3C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7833" y="5020945"/>
            <a:ext cx="863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Line 348">
            <a:extLst>
              <a:ext uri="{FF2B5EF4-FFF2-40B4-BE49-F238E27FC236}">
                <a16:creationId xmlns:a16="http://schemas.microsoft.com/office/drawing/2014/main" id="{73969764-898E-4364-AB33-A31742DB1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058" y="2573020"/>
            <a:ext cx="863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" name="Line 350">
            <a:extLst>
              <a:ext uri="{FF2B5EF4-FFF2-40B4-BE49-F238E27FC236}">
                <a16:creationId xmlns:a16="http://schemas.microsoft.com/office/drawing/2014/main" id="{4FCA89A8-DD99-43E0-94FD-1271176E14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670" y="2788920"/>
            <a:ext cx="647700" cy="23034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Line 358">
            <a:extLst>
              <a:ext uri="{FF2B5EF4-FFF2-40B4-BE49-F238E27FC236}">
                <a16:creationId xmlns:a16="http://schemas.microsoft.com/office/drawing/2014/main" id="{008A1D91-A58D-496C-BE53-E8CFDA282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9858" y="2284095"/>
            <a:ext cx="1368425" cy="24479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" name="Line 359">
            <a:extLst>
              <a:ext uri="{FF2B5EF4-FFF2-40B4-BE49-F238E27FC236}">
                <a16:creationId xmlns:a16="http://schemas.microsoft.com/office/drawing/2014/main" id="{9D770FFD-0BBC-4D78-A489-E0086849FE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4458" y="2499995"/>
            <a:ext cx="1152525" cy="18002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Oval 360">
            <a:extLst>
              <a:ext uri="{FF2B5EF4-FFF2-40B4-BE49-F238E27FC236}">
                <a16:creationId xmlns:a16="http://schemas.microsoft.com/office/drawing/2014/main" id="{7165A034-2C49-46B8-A56E-BF8D69882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758" y="4947920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15" name="Oval 361">
            <a:extLst>
              <a:ext uri="{FF2B5EF4-FFF2-40B4-BE49-F238E27FC236}">
                <a16:creationId xmlns:a16="http://schemas.microsoft.com/office/drawing/2014/main" id="{B0ABD333-F959-43AA-8605-60B4FA29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420" y="2499995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16" name="Oval 362">
            <a:extLst>
              <a:ext uri="{FF2B5EF4-FFF2-40B4-BE49-F238E27FC236}">
                <a16:creationId xmlns:a16="http://schemas.microsoft.com/office/drawing/2014/main" id="{AAAD1FFA-CA29-4B32-A032-6F548FBD0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683" y="3220720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17" name="Oval 363">
            <a:extLst>
              <a:ext uri="{FF2B5EF4-FFF2-40B4-BE49-F238E27FC236}">
                <a16:creationId xmlns:a16="http://schemas.microsoft.com/office/drawing/2014/main" id="{36891539-796B-4DAC-873D-FB9AFC418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595" y="3868420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18" name="Oval 364">
            <a:extLst>
              <a:ext uri="{FF2B5EF4-FFF2-40B4-BE49-F238E27FC236}">
                <a16:creationId xmlns:a16="http://schemas.microsoft.com/office/drawing/2014/main" id="{0F8457A6-E714-49C4-84BE-21194060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720" y="3220720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19" name="Text Box 365">
            <a:extLst>
              <a:ext uri="{FF2B5EF4-FFF2-40B4-BE49-F238E27FC236}">
                <a16:creationId xmlns:a16="http://schemas.microsoft.com/office/drawing/2014/main" id="{F7D148F7-B836-43EC-A151-CD0BC946B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195" y="5184458"/>
            <a:ext cx="63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>
                <a:solidFill>
                  <a:srgbClr val="FFFF00"/>
                </a:solidFill>
              </a:rPr>
              <a:t>m=0</a:t>
            </a:r>
            <a:endParaRPr lang="es-ES" altLang="es-ES">
              <a:solidFill>
                <a:srgbClr val="FFFF00"/>
              </a:solidFill>
            </a:endParaRPr>
          </a:p>
        </p:txBody>
      </p:sp>
      <p:sp>
        <p:nvSpPr>
          <p:cNvPr id="20" name="Text Box 366">
            <a:extLst>
              <a:ext uri="{FF2B5EF4-FFF2-40B4-BE49-F238E27FC236}">
                <a16:creationId xmlns:a16="http://schemas.microsoft.com/office/drawing/2014/main" id="{7CD1035C-4DF1-4CF1-BA5F-F897A9103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495" y="2139633"/>
            <a:ext cx="63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>
                <a:solidFill>
                  <a:srgbClr val="FFFF00"/>
                </a:solidFill>
              </a:rPr>
              <a:t>m=0</a:t>
            </a:r>
            <a:endParaRPr lang="es-ES" altLang="es-ES">
              <a:solidFill>
                <a:srgbClr val="FFFF00"/>
              </a:solidFill>
            </a:endParaRPr>
          </a:p>
        </p:txBody>
      </p:sp>
      <p:sp>
        <p:nvSpPr>
          <p:cNvPr id="21" name="Text Box 367">
            <a:extLst>
              <a:ext uri="{FF2B5EF4-FFF2-40B4-BE49-F238E27FC236}">
                <a16:creationId xmlns:a16="http://schemas.microsoft.com/office/drawing/2014/main" id="{A9C14D5B-2D17-4467-9103-E0487264F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8" y="4012883"/>
            <a:ext cx="63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>
                <a:solidFill>
                  <a:srgbClr val="FFFF00"/>
                </a:solidFill>
              </a:rPr>
              <a:t>m&lt;0</a:t>
            </a:r>
            <a:endParaRPr lang="es-ES" altLang="es-ES">
              <a:solidFill>
                <a:srgbClr val="FFFF00"/>
              </a:solidFill>
            </a:endParaRPr>
          </a:p>
        </p:txBody>
      </p:sp>
      <p:sp>
        <p:nvSpPr>
          <p:cNvPr id="22" name="Text Box 368">
            <a:extLst>
              <a:ext uri="{FF2B5EF4-FFF2-40B4-BE49-F238E27FC236}">
                <a16:creationId xmlns:a16="http://schemas.microsoft.com/office/drawing/2014/main" id="{C1FF6E24-D583-44E1-A2D6-64C2BE55D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333" y="2931795"/>
            <a:ext cx="63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>
                <a:solidFill>
                  <a:srgbClr val="FFFF00"/>
                </a:solidFill>
              </a:rPr>
              <a:t>m&gt;0</a:t>
            </a:r>
            <a:endParaRPr lang="es-ES" altLang="es-ES">
              <a:solidFill>
                <a:srgbClr val="FFFF00"/>
              </a:solidFill>
            </a:endParaRPr>
          </a:p>
        </p:txBody>
      </p:sp>
      <p:sp>
        <p:nvSpPr>
          <p:cNvPr id="23" name="Text Box 369">
            <a:extLst>
              <a:ext uri="{FF2B5EF4-FFF2-40B4-BE49-F238E27FC236}">
                <a16:creationId xmlns:a16="http://schemas.microsoft.com/office/drawing/2014/main" id="{77B7FC0F-C195-4BF0-BB83-527977D77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583" y="3076258"/>
            <a:ext cx="63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ES">
                <a:solidFill>
                  <a:srgbClr val="FFFF00"/>
                </a:solidFill>
              </a:rPr>
              <a:t>m&lt;0</a:t>
            </a:r>
            <a:endParaRPr lang="es-ES" altLang="es-ES">
              <a:solidFill>
                <a:srgbClr val="FFFF00"/>
              </a:solidFill>
            </a:endParaRPr>
          </a:p>
        </p:txBody>
      </p:sp>
      <p:sp>
        <p:nvSpPr>
          <p:cNvPr id="25" name="Text Box 371">
            <a:extLst>
              <a:ext uri="{FF2B5EF4-FFF2-40B4-BE49-F238E27FC236}">
                <a16:creationId xmlns:a16="http://schemas.microsoft.com/office/drawing/2014/main" id="{87A40B93-D39A-41F3-B40B-F091AD1A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471" y="1851183"/>
            <a:ext cx="5497055" cy="147732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dirty="0"/>
              <a:t>-Si la derivada es positiva, la función crece</a:t>
            </a:r>
          </a:p>
          <a:p>
            <a:pPr>
              <a:spcBef>
                <a:spcPct val="50000"/>
              </a:spcBef>
            </a:pPr>
            <a:r>
              <a:rPr lang="es-ES_tradnl" altLang="es-ES" dirty="0"/>
              <a:t>-Si la derivad es negativa, la función decrece</a:t>
            </a:r>
          </a:p>
          <a:p>
            <a:pPr>
              <a:spcBef>
                <a:spcPct val="50000"/>
              </a:spcBef>
            </a:pPr>
            <a:r>
              <a:rPr lang="es-ES_tradnl" altLang="es-ES" dirty="0"/>
              <a:t>-Si la derivada es cero tenemos la función tiene un máximo o un mínimo.</a:t>
            </a:r>
            <a:endParaRPr lang="es-ES" altLang="es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2766BF2-B90A-4E7F-8903-0AEBA1E9420B}"/>
              </a:ext>
            </a:extLst>
          </p:cNvPr>
          <p:cNvSpPr txBox="1"/>
          <p:nvPr/>
        </p:nvSpPr>
        <p:spPr>
          <a:xfrm>
            <a:off x="911631" y="319425"/>
            <a:ext cx="9108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El signo de la derivada nos dice si la función crece o decrece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1772BD7-2592-4794-A03B-31EC7792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24" name="Marcador de número de diapositiva 23">
            <a:extLst>
              <a:ext uri="{FF2B5EF4-FFF2-40B4-BE49-F238E27FC236}">
                <a16:creationId xmlns:a16="http://schemas.microsoft.com/office/drawing/2014/main" id="{32F5ED51-648C-4F69-A482-05BB9919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1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52766BF2-B90A-4E7F-8903-0AEBA1E9420B}"/>
              </a:ext>
            </a:extLst>
          </p:cNvPr>
          <p:cNvSpPr txBox="1"/>
          <p:nvPr/>
        </p:nvSpPr>
        <p:spPr>
          <a:xfrm>
            <a:off x="911631" y="319425"/>
            <a:ext cx="9108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El signo de la derivada nos dice si la función crece o decrece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C6C7AC-3FA7-474D-B5E9-7BCDAB7E8568}"/>
              </a:ext>
            </a:extLst>
          </p:cNvPr>
          <p:cNvSpPr txBox="1"/>
          <p:nvPr/>
        </p:nvSpPr>
        <p:spPr>
          <a:xfrm>
            <a:off x="911631" y="1112520"/>
            <a:ext cx="343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Para la función </a:t>
            </a:r>
            <a:r>
              <a:rPr lang="es-ES" sz="2400" dirty="0"/>
              <a:t>f(x)=3x</a:t>
            </a:r>
            <a:r>
              <a:rPr lang="es-ES" sz="2400" baseline="30000" dirty="0"/>
              <a:t>2</a:t>
            </a:r>
            <a:r>
              <a:rPr lang="es-ES" sz="2400" dirty="0"/>
              <a:t>-12x+7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3E40A83-4B9F-4A74-938A-2978BECE697C}"/>
              </a:ext>
            </a:extLst>
          </p:cNvPr>
          <p:cNvSpPr txBox="1"/>
          <p:nvPr/>
        </p:nvSpPr>
        <p:spPr>
          <a:xfrm>
            <a:off x="911631" y="1574185"/>
            <a:ext cx="952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Determinar en qué tramos es creciente o decreciente y donde se encuentran los máximo y mínimos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83C7EE-02B6-4C45-BA60-961D2A7A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BB3193-694E-4CA7-B3B9-47E3B97C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18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4A1AA9-CE90-46F8-9832-B2431A8D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055" y="2948524"/>
            <a:ext cx="2206470" cy="17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9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44A7C02-9E0D-4F2D-B6E4-C3A4F6DD4277}"/>
              </a:ext>
            </a:extLst>
          </p:cNvPr>
          <p:cNvSpPr txBox="1"/>
          <p:nvPr/>
        </p:nvSpPr>
        <p:spPr>
          <a:xfrm>
            <a:off x="3445325" y="284360"/>
            <a:ext cx="272279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INTEGRAL: SUMA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F7CBEA-E1CB-468D-ACB6-0982C8AD8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6" t="64223" r="25125" b="24889"/>
          <a:stretch/>
        </p:blipFill>
        <p:spPr>
          <a:xfrm>
            <a:off x="63273" y="2405197"/>
            <a:ext cx="10199150" cy="11892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771EC9-DEF1-4864-9B74-660A93093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66445" r="25000" b="27073"/>
          <a:stretch/>
        </p:blipFill>
        <p:spPr>
          <a:xfrm>
            <a:off x="220071" y="3429000"/>
            <a:ext cx="10711555" cy="762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EA7D0F6-AC73-47BB-8170-B48226AC595A}"/>
              </a:ext>
            </a:extLst>
          </p:cNvPr>
          <p:cNvSpPr/>
          <p:nvPr/>
        </p:nvSpPr>
        <p:spPr>
          <a:xfrm>
            <a:off x="5369485" y="3810000"/>
            <a:ext cx="523673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E2A7706-D60C-47F6-A236-DA588B450D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50" t="58889" r="36125" b="33062"/>
          <a:stretch/>
        </p:blipFill>
        <p:spPr>
          <a:xfrm>
            <a:off x="304603" y="1363940"/>
            <a:ext cx="6281444" cy="95997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B7C27C6-1E16-44BE-9259-E252CCB2B01E}"/>
              </a:ext>
            </a:extLst>
          </p:cNvPr>
          <p:cNvSpPr txBox="1"/>
          <p:nvPr/>
        </p:nvSpPr>
        <p:spPr>
          <a:xfrm>
            <a:off x="220071" y="933469"/>
            <a:ext cx="5704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La integral es una suma de elementos muy pequeños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D82752-97D7-45CF-9334-044E28FAF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50" t="50000" r="37125" b="18432"/>
          <a:stretch/>
        </p:blipFill>
        <p:spPr>
          <a:xfrm>
            <a:off x="7313429" y="3594431"/>
            <a:ext cx="4400282" cy="2990843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A7C413-4E78-4320-9841-E39AFE11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720299-8C18-4AC4-A0D7-A08BDC3A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44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3360-2232-4FA2-AF96-F6E71183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305"/>
            <a:ext cx="10515600" cy="13255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1.1. Vectores: Propiedades y operaciones básicas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F90F9-DF17-40D7-BABA-32E5CBF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283880-9086-4FB9-9DBE-3C53CF85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939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CFD62FE-8548-4FFE-9131-86232E4D0B45}"/>
              </a:ext>
            </a:extLst>
          </p:cNvPr>
          <p:cNvSpPr txBox="1"/>
          <p:nvPr/>
        </p:nvSpPr>
        <p:spPr>
          <a:xfrm>
            <a:off x="2441542" y="2838228"/>
            <a:ext cx="7133734" cy="6588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1.3. Cálculo en varias dimensiones</a:t>
            </a:r>
            <a:endParaRPr lang="es-E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A704BCD-4C47-436D-A5E2-CC2E0A63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0663C1-085B-46FE-99F1-0ABC2D14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218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3787D2-754E-4742-B30A-A79BC33A6920}"/>
              </a:ext>
            </a:extLst>
          </p:cNvPr>
          <p:cNvSpPr txBox="1"/>
          <p:nvPr/>
        </p:nvSpPr>
        <p:spPr>
          <a:xfrm>
            <a:off x="2669837" y="322747"/>
            <a:ext cx="685232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CAMPOS ESCALARES Y CAMPOS VECTORIALES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AE3CC3CA-3D48-4FBB-A332-AB258BC101DA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169988"/>
            <a:ext cx="10744200" cy="915987"/>
            <a:chOff x="630" y="690"/>
            <a:chExt cx="6768" cy="577"/>
          </a:xfrm>
        </p:grpSpPr>
        <p:sp>
          <p:nvSpPr>
            <p:cNvPr id="4" name="Text Box 9">
              <a:extLst>
                <a:ext uri="{FF2B5EF4-FFF2-40B4-BE49-F238E27FC236}">
                  <a16:creationId xmlns:a16="http://schemas.microsoft.com/office/drawing/2014/main" id="{A1CA118F-2D29-4398-9F8A-368941BC5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" y="690"/>
              <a:ext cx="676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s-ES" sz="1800" b="1" dirty="0" err="1"/>
                <a:t>En</a:t>
              </a:r>
              <a:r>
                <a:rPr lang="en-US" altLang="es-ES" sz="1800" b="1" dirty="0"/>
                <a:t> una </a:t>
              </a:r>
              <a:r>
                <a:rPr lang="en-US" altLang="es-ES" sz="1800" b="1" dirty="0" err="1"/>
                <a:t>regi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ón</a:t>
              </a:r>
              <a:r>
                <a:rPr lang="en-US" altLang="es-ES" sz="1800" b="1" dirty="0">
                  <a:cs typeface="Arial" panose="020B0604020202020204" pitchFamily="34" charset="0"/>
                </a:rPr>
                <a:t> del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espacio</a:t>
              </a:r>
              <a:r>
                <a:rPr lang="en-US" altLang="es-ES" sz="1800" b="1" dirty="0">
                  <a:cs typeface="Arial" panose="020B0604020202020204" pitchFamily="34" charset="0"/>
                </a:rPr>
                <a:t>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tenemos</a:t>
              </a:r>
              <a:r>
                <a:rPr lang="en-US" altLang="es-ES" sz="1800" b="1" dirty="0">
                  <a:cs typeface="Arial" panose="020B0604020202020204" pitchFamily="34" charset="0"/>
                </a:rPr>
                <a:t> un campo vectorial (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respectivamente</a:t>
              </a:r>
              <a:r>
                <a:rPr lang="en-US" altLang="es-ES" sz="1800" b="1" dirty="0">
                  <a:cs typeface="Arial" panose="020B0604020202020204" pitchFamily="34" charset="0"/>
                </a:rPr>
                <a:t>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escalar</a:t>
              </a:r>
              <a:r>
                <a:rPr lang="en-US" altLang="es-ES" sz="1800" b="1" dirty="0">
                  <a:cs typeface="Arial" panose="020B0604020202020204" pitchFamily="34" charset="0"/>
                </a:rPr>
                <a:t>),             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cuando</a:t>
              </a:r>
              <a:r>
                <a:rPr lang="en-US" altLang="es-ES" sz="1800" b="1" dirty="0">
                  <a:cs typeface="Arial" panose="020B0604020202020204" pitchFamily="34" charset="0"/>
                </a:rPr>
                <a:t>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tenemos</a:t>
              </a:r>
              <a:r>
                <a:rPr lang="en-US" altLang="es-ES" sz="1800" b="1" dirty="0">
                  <a:cs typeface="Arial" panose="020B0604020202020204" pitchFamily="34" charset="0"/>
                </a:rPr>
                <a:t>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definida</a:t>
              </a:r>
              <a:r>
                <a:rPr lang="en-US" altLang="es-ES" sz="1800" b="1" dirty="0">
                  <a:cs typeface="Arial" panose="020B0604020202020204" pitchFamily="34" charset="0"/>
                </a:rPr>
                <a:t> una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magnitud</a:t>
              </a:r>
              <a:r>
                <a:rPr lang="en-US" altLang="es-ES" sz="1800" b="1" dirty="0">
                  <a:cs typeface="Arial" panose="020B0604020202020204" pitchFamily="34" charset="0"/>
                </a:rPr>
                <a:t> vectorial (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respectivamente</a:t>
              </a:r>
              <a:r>
                <a:rPr lang="en-US" altLang="es-ES" sz="1800" b="1" dirty="0">
                  <a:cs typeface="Arial" panose="020B0604020202020204" pitchFamily="34" charset="0"/>
                </a:rPr>
                <a:t>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escalar</a:t>
              </a:r>
              <a:r>
                <a:rPr lang="en-US" altLang="es-ES" sz="1800" b="1" dirty="0">
                  <a:cs typeface="Arial" panose="020B0604020202020204" pitchFamily="34" charset="0"/>
                </a:rPr>
                <a:t>)                                para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cada</a:t>
              </a:r>
              <a:r>
                <a:rPr lang="en-US" altLang="es-ES" sz="1800" b="1" dirty="0">
                  <a:cs typeface="Arial" panose="020B0604020202020204" pitchFamily="34" charset="0"/>
                </a:rPr>
                <a:t> punto de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esa</a:t>
              </a:r>
              <a:r>
                <a:rPr lang="en-US" altLang="es-ES" sz="1800" b="1" dirty="0">
                  <a:cs typeface="Arial" panose="020B0604020202020204" pitchFamily="34" charset="0"/>
                </a:rPr>
                <a:t>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región</a:t>
              </a:r>
              <a:r>
                <a:rPr lang="en-US" altLang="es-ES" sz="1800" b="1" dirty="0">
                  <a:cs typeface="Arial" panose="020B0604020202020204" pitchFamily="34" charset="0"/>
                </a:rPr>
                <a:t>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como</a:t>
              </a:r>
              <a:r>
                <a:rPr lang="en-US" altLang="es-ES" sz="1800" b="1" dirty="0">
                  <a:cs typeface="Arial" panose="020B0604020202020204" pitchFamily="34" charset="0"/>
                </a:rPr>
                <a:t>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función</a:t>
              </a:r>
              <a:r>
                <a:rPr lang="en-US" altLang="es-ES" sz="1800" b="1" dirty="0">
                  <a:cs typeface="Arial" panose="020B0604020202020204" pitchFamily="34" charset="0"/>
                </a:rPr>
                <a:t> de la </a:t>
              </a:r>
              <a:r>
                <a:rPr lang="en-US" altLang="es-ES" sz="1800" b="1" dirty="0" err="1">
                  <a:cs typeface="Arial" panose="020B0604020202020204" pitchFamily="34" charset="0"/>
                </a:rPr>
                <a:t>posición</a:t>
              </a:r>
              <a:r>
                <a:rPr lang="en-US" altLang="es-ES" sz="1800" b="1" dirty="0"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5" name="Picture 10" descr="vecr">
              <a:extLst>
                <a:ext uri="{FF2B5EF4-FFF2-40B4-BE49-F238E27FC236}">
                  <a16:creationId xmlns:a16="http://schemas.microsoft.com/office/drawing/2014/main" id="{44742D6C-50AB-44C0-B942-B2234BA6C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" y="1056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12">
            <a:extLst>
              <a:ext uri="{FF2B5EF4-FFF2-40B4-BE49-F238E27FC236}">
                <a16:creationId xmlns:a16="http://schemas.microsoft.com/office/drawing/2014/main" id="{0138CF70-2585-4D6C-AFA9-AFBD4E45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540574"/>
            <a:ext cx="77724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1800" b="1" dirty="0" err="1">
                <a:solidFill>
                  <a:srgbClr val="FF0000"/>
                </a:solidFill>
              </a:rPr>
              <a:t>Ejemplo</a:t>
            </a:r>
            <a:r>
              <a:rPr lang="en-US" altLang="es-ES" sz="1800" b="1" dirty="0">
                <a:solidFill>
                  <a:srgbClr val="FF0000"/>
                </a:solidFill>
              </a:rPr>
              <a:t> de campo </a:t>
            </a:r>
            <a:r>
              <a:rPr lang="en-US" altLang="es-ES" sz="1800" b="1" dirty="0" err="1">
                <a:solidFill>
                  <a:srgbClr val="FF0000"/>
                </a:solidFill>
              </a:rPr>
              <a:t>escalar</a:t>
            </a:r>
            <a:r>
              <a:rPr lang="en-US" altLang="es-ES" sz="1800" b="1" dirty="0"/>
              <a:t>: la </a:t>
            </a:r>
            <a:r>
              <a:rPr lang="en-US" altLang="es-ES" sz="1800" b="1" dirty="0" err="1"/>
              <a:t>presi</a:t>
            </a:r>
            <a:r>
              <a:rPr lang="en-US" altLang="es-ES" sz="1800" b="1" dirty="0" err="1">
                <a:cs typeface="Arial" panose="020B0604020202020204" pitchFamily="34" charset="0"/>
              </a:rPr>
              <a:t>ón</a:t>
            </a:r>
            <a:r>
              <a:rPr lang="en-US" altLang="es-ES" sz="1800" b="1" dirty="0">
                <a:cs typeface="Arial" panose="020B0604020202020204" pitchFamily="34" charset="0"/>
              </a:rPr>
              <a:t> </a:t>
            </a:r>
            <a:r>
              <a:rPr lang="en-US" altLang="es-ES" sz="1800" b="1" dirty="0" err="1">
                <a:cs typeface="Arial" panose="020B0604020202020204" pitchFamily="34" charset="0"/>
              </a:rPr>
              <a:t>atmosférica</a:t>
            </a:r>
            <a:r>
              <a:rPr lang="en-US" altLang="es-ES" sz="1800" b="1" dirty="0">
                <a:cs typeface="Arial" panose="020B0604020202020204" pitchFamily="34" charset="0"/>
              </a:rPr>
              <a:t> </a:t>
            </a:r>
            <a:r>
              <a:rPr lang="en-US" altLang="es-ES" sz="1800" b="1" dirty="0" err="1">
                <a:cs typeface="Arial" panose="020B0604020202020204" pitchFamily="34" charset="0"/>
              </a:rPr>
              <a:t>sobre</a:t>
            </a:r>
            <a:r>
              <a:rPr lang="en-US" altLang="es-ES" sz="1800" b="1" dirty="0">
                <a:cs typeface="Arial" panose="020B0604020202020204" pitchFamily="34" charset="0"/>
              </a:rPr>
              <a:t> la tierra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1800" b="1" dirty="0">
                <a:cs typeface="Arial" panose="020B0604020202020204" pitchFamily="34" charset="0"/>
              </a:rPr>
              <a:t>Para </a:t>
            </a:r>
            <a:r>
              <a:rPr lang="en-US" altLang="es-ES" sz="1800" b="1" dirty="0" err="1">
                <a:cs typeface="Arial" panose="020B0604020202020204" pitchFamily="34" charset="0"/>
              </a:rPr>
              <a:t>cada</a:t>
            </a:r>
            <a:r>
              <a:rPr lang="en-US" altLang="es-ES" sz="1800" b="1" dirty="0">
                <a:cs typeface="Arial" panose="020B0604020202020204" pitchFamily="34" charset="0"/>
              </a:rPr>
              <a:t> punto </a:t>
            </a:r>
            <a:r>
              <a:rPr lang="en-US" altLang="es-ES" sz="1800" b="1" dirty="0" err="1">
                <a:cs typeface="Arial" panose="020B0604020202020204" pitchFamily="34" charset="0"/>
              </a:rPr>
              <a:t>geográfico</a:t>
            </a:r>
            <a:r>
              <a:rPr lang="en-US" altLang="es-ES" sz="1800" b="1" dirty="0">
                <a:cs typeface="Arial" panose="020B0604020202020204" pitchFamily="34" charset="0"/>
              </a:rPr>
              <a:t> (</a:t>
            </a:r>
            <a:r>
              <a:rPr lang="en-US" altLang="es-ES" sz="1800" b="1" dirty="0" err="1">
                <a:cs typeface="Arial" panose="020B0604020202020204" pitchFamily="34" charset="0"/>
              </a:rPr>
              <a:t>identificado</a:t>
            </a:r>
            <a:r>
              <a:rPr lang="en-US" altLang="es-ES" sz="1800" b="1" dirty="0">
                <a:cs typeface="Arial" panose="020B0604020202020204" pitchFamily="34" charset="0"/>
              </a:rPr>
              <a:t> </a:t>
            </a:r>
            <a:r>
              <a:rPr lang="en-US" altLang="es-ES" sz="1800" b="1" dirty="0" err="1">
                <a:cs typeface="Arial" panose="020B0604020202020204" pitchFamily="34" charset="0"/>
              </a:rPr>
              <a:t>mediante</a:t>
            </a:r>
            <a:r>
              <a:rPr lang="en-US" altLang="es-ES" sz="1800" b="1" dirty="0">
                <a:cs typeface="Arial" panose="020B0604020202020204" pitchFamily="34" charset="0"/>
              </a:rPr>
              <a:t> una </a:t>
            </a:r>
            <a:r>
              <a:rPr lang="en-US" altLang="es-ES" sz="1800" b="1" dirty="0" err="1">
                <a:cs typeface="Arial" panose="020B0604020202020204" pitchFamily="34" charset="0"/>
              </a:rPr>
              <a:t>longitud</a:t>
            </a:r>
            <a:r>
              <a:rPr lang="en-US" altLang="es-ES" sz="1800" b="1" dirty="0">
                <a:cs typeface="Arial" panose="020B0604020202020204" pitchFamily="34" charset="0"/>
              </a:rPr>
              <a:t>, una </a:t>
            </a:r>
            <a:r>
              <a:rPr lang="en-US" altLang="es-ES" sz="1800" b="1" dirty="0" err="1">
                <a:cs typeface="Arial" panose="020B0604020202020204" pitchFamily="34" charset="0"/>
              </a:rPr>
              <a:t>latitud</a:t>
            </a:r>
            <a:r>
              <a:rPr lang="en-US" altLang="es-ES" sz="1800" b="1" dirty="0">
                <a:cs typeface="Arial" panose="020B0604020202020204" pitchFamily="34" charset="0"/>
              </a:rPr>
              <a:t> y una </a:t>
            </a:r>
            <a:r>
              <a:rPr lang="en-US" altLang="es-ES" sz="1800" b="1" dirty="0" err="1">
                <a:cs typeface="Arial" panose="020B0604020202020204" pitchFamily="34" charset="0"/>
              </a:rPr>
              <a:t>altura</a:t>
            </a:r>
            <a:r>
              <a:rPr lang="en-US" altLang="es-ES" sz="1800" b="1" dirty="0">
                <a:cs typeface="Arial" panose="020B0604020202020204" pitchFamily="34" charset="0"/>
              </a:rPr>
              <a:t>) </a:t>
            </a:r>
            <a:r>
              <a:rPr lang="en-US" altLang="es-ES" sz="1800" b="1" dirty="0" err="1">
                <a:cs typeface="Arial" panose="020B0604020202020204" pitchFamily="34" charset="0"/>
              </a:rPr>
              <a:t>tenemos</a:t>
            </a:r>
            <a:r>
              <a:rPr lang="en-US" altLang="es-ES" sz="1800" b="1" dirty="0">
                <a:cs typeface="Arial" panose="020B0604020202020204" pitchFamily="34" charset="0"/>
              </a:rPr>
              <a:t> </a:t>
            </a:r>
            <a:r>
              <a:rPr lang="en-US" altLang="es-ES" sz="1800" b="1" dirty="0" err="1">
                <a:cs typeface="Arial" panose="020B0604020202020204" pitchFamily="34" charset="0"/>
              </a:rPr>
              <a:t>definido</a:t>
            </a:r>
            <a:r>
              <a:rPr lang="en-US" altLang="es-ES" sz="1800" b="1" dirty="0">
                <a:cs typeface="Arial" panose="020B0604020202020204" pitchFamily="34" charset="0"/>
              </a:rPr>
              <a:t> un valor de la </a:t>
            </a:r>
            <a:r>
              <a:rPr lang="en-US" altLang="es-ES" sz="1800" b="1" dirty="0" err="1">
                <a:cs typeface="Arial" panose="020B0604020202020204" pitchFamily="34" charset="0"/>
              </a:rPr>
              <a:t>presión</a:t>
            </a:r>
            <a:r>
              <a:rPr lang="en-US" altLang="es-ES" sz="1800" b="1" dirty="0">
                <a:cs typeface="Arial" panose="020B0604020202020204" pitchFamily="34" charset="0"/>
              </a:rPr>
              <a:t> (</a:t>
            </a:r>
            <a:r>
              <a:rPr lang="en-US" altLang="es-ES" sz="1800" b="1" dirty="0" err="1">
                <a:cs typeface="Arial" panose="020B0604020202020204" pitchFamily="34" charset="0"/>
              </a:rPr>
              <a:t>expresada</a:t>
            </a:r>
            <a:r>
              <a:rPr lang="en-US" altLang="es-ES" sz="1800" b="1" dirty="0">
                <a:cs typeface="Arial" panose="020B0604020202020204" pitchFamily="34" charset="0"/>
              </a:rPr>
              <a:t> </a:t>
            </a:r>
            <a:r>
              <a:rPr lang="en-US" altLang="es-ES" sz="1800" b="1" dirty="0" err="1">
                <a:cs typeface="Arial" panose="020B0604020202020204" pitchFamily="34" charset="0"/>
              </a:rPr>
              <a:t>en</a:t>
            </a:r>
            <a:r>
              <a:rPr lang="en-US" altLang="es-ES" sz="1800" b="1" dirty="0">
                <a:cs typeface="Arial" panose="020B0604020202020204" pitchFamily="34" charset="0"/>
              </a:rPr>
              <a:t> </a:t>
            </a:r>
            <a:r>
              <a:rPr lang="en-US" altLang="es-ES" sz="1800" b="1" dirty="0" err="1">
                <a:cs typeface="Arial" panose="020B0604020202020204" pitchFamily="34" charset="0"/>
              </a:rPr>
              <a:t>Pascales</a:t>
            </a:r>
            <a:r>
              <a:rPr lang="en-US" altLang="es-ES" sz="18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42EF6A58-F0E2-484C-AB1E-ED8A6A6FA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4218707"/>
            <a:ext cx="87630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1800" b="1" dirty="0" err="1">
                <a:solidFill>
                  <a:srgbClr val="FF0000"/>
                </a:solidFill>
              </a:rPr>
              <a:t>Ejemplo</a:t>
            </a:r>
            <a:r>
              <a:rPr lang="en-US" altLang="es-ES" sz="1800" b="1" dirty="0">
                <a:solidFill>
                  <a:srgbClr val="FF0000"/>
                </a:solidFill>
              </a:rPr>
              <a:t> de campo vectorial</a:t>
            </a:r>
            <a:r>
              <a:rPr lang="en-US" altLang="es-ES" sz="1800" b="1" dirty="0"/>
              <a:t>: la </a:t>
            </a:r>
            <a:r>
              <a:rPr lang="en-US" altLang="es-ES" sz="1800" b="1" dirty="0" err="1"/>
              <a:t>velocidad</a:t>
            </a:r>
            <a:r>
              <a:rPr lang="en-US" altLang="es-ES" sz="1800" b="1" dirty="0"/>
              <a:t> del </a:t>
            </a:r>
            <a:r>
              <a:rPr lang="en-US" altLang="es-ES" sz="1800" b="1" dirty="0" err="1"/>
              <a:t>viento</a:t>
            </a:r>
            <a:r>
              <a:rPr lang="en-US" altLang="es-ES" sz="1800" b="1" dirty="0"/>
              <a:t> </a:t>
            </a:r>
            <a:r>
              <a:rPr lang="en-US" altLang="es-ES" sz="1800" b="1" dirty="0" err="1"/>
              <a:t>en</a:t>
            </a:r>
            <a:r>
              <a:rPr lang="en-US" altLang="es-ES" sz="1800" b="1" dirty="0"/>
              <a:t> </a:t>
            </a:r>
            <a:r>
              <a:rPr lang="en-US" altLang="es-ES" sz="1800" b="1" dirty="0" err="1"/>
              <a:t>cada</a:t>
            </a:r>
            <a:r>
              <a:rPr lang="en-US" altLang="es-ES" sz="1800" b="1" dirty="0"/>
              <a:t> punto de la tierra</a:t>
            </a:r>
            <a:endParaRPr lang="en-US" altLang="es-ES" sz="1800" b="1" dirty="0"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s-ES" sz="1800" b="1" dirty="0">
                <a:cs typeface="Arial" panose="020B0604020202020204" pitchFamily="34" charset="0"/>
              </a:rPr>
              <a:t>Para </a:t>
            </a:r>
            <a:r>
              <a:rPr lang="en-US" altLang="es-ES" sz="1800" b="1" dirty="0" err="1">
                <a:cs typeface="Arial" panose="020B0604020202020204" pitchFamily="34" charset="0"/>
              </a:rPr>
              <a:t>cada</a:t>
            </a:r>
            <a:r>
              <a:rPr lang="en-US" altLang="es-ES" sz="1800" b="1" dirty="0">
                <a:cs typeface="Arial" panose="020B0604020202020204" pitchFamily="34" charset="0"/>
              </a:rPr>
              <a:t> punto </a:t>
            </a:r>
            <a:r>
              <a:rPr lang="en-US" altLang="es-ES" sz="1800" b="1" dirty="0" err="1">
                <a:cs typeface="Arial" panose="020B0604020202020204" pitchFamily="34" charset="0"/>
              </a:rPr>
              <a:t>geográfico</a:t>
            </a:r>
            <a:r>
              <a:rPr lang="en-US" altLang="es-ES" sz="1800" b="1" dirty="0">
                <a:cs typeface="Arial" panose="020B0604020202020204" pitchFamily="34" charset="0"/>
              </a:rPr>
              <a:t> (</a:t>
            </a:r>
            <a:r>
              <a:rPr lang="en-US" altLang="es-ES" sz="1800" b="1" dirty="0" err="1">
                <a:cs typeface="Arial" panose="020B0604020202020204" pitchFamily="34" charset="0"/>
              </a:rPr>
              <a:t>identificado</a:t>
            </a:r>
            <a:r>
              <a:rPr lang="en-US" altLang="es-ES" sz="1800" b="1" dirty="0">
                <a:cs typeface="Arial" panose="020B0604020202020204" pitchFamily="34" charset="0"/>
              </a:rPr>
              <a:t> </a:t>
            </a:r>
            <a:r>
              <a:rPr lang="en-US" altLang="es-ES" sz="1800" b="1" dirty="0" err="1">
                <a:cs typeface="Arial" panose="020B0604020202020204" pitchFamily="34" charset="0"/>
              </a:rPr>
              <a:t>mediante</a:t>
            </a:r>
            <a:r>
              <a:rPr lang="en-US" altLang="es-ES" sz="1800" b="1" dirty="0">
                <a:cs typeface="Arial" panose="020B0604020202020204" pitchFamily="34" charset="0"/>
              </a:rPr>
              <a:t> una </a:t>
            </a:r>
            <a:r>
              <a:rPr lang="en-US" altLang="es-ES" sz="1800" b="1" dirty="0" err="1">
                <a:cs typeface="Arial" panose="020B0604020202020204" pitchFamily="34" charset="0"/>
              </a:rPr>
              <a:t>longitud</a:t>
            </a:r>
            <a:r>
              <a:rPr lang="en-US" altLang="es-ES" sz="1800" b="1" dirty="0">
                <a:cs typeface="Arial" panose="020B0604020202020204" pitchFamily="34" charset="0"/>
              </a:rPr>
              <a:t>, una </a:t>
            </a:r>
            <a:r>
              <a:rPr lang="en-US" altLang="es-ES" sz="1800" b="1" dirty="0" err="1">
                <a:cs typeface="Arial" panose="020B0604020202020204" pitchFamily="34" charset="0"/>
              </a:rPr>
              <a:t>latitud</a:t>
            </a:r>
            <a:r>
              <a:rPr lang="en-US" altLang="es-ES" sz="1800" b="1" dirty="0">
                <a:cs typeface="Arial" panose="020B0604020202020204" pitchFamily="34" charset="0"/>
              </a:rPr>
              <a:t> y una </a:t>
            </a:r>
            <a:r>
              <a:rPr lang="en-US" altLang="es-ES" sz="1800" b="1" dirty="0" err="1">
                <a:cs typeface="Arial" panose="020B0604020202020204" pitchFamily="34" charset="0"/>
              </a:rPr>
              <a:t>altura</a:t>
            </a:r>
            <a:r>
              <a:rPr lang="en-US" altLang="es-ES" sz="1800" b="1" dirty="0">
                <a:cs typeface="Arial" panose="020B0604020202020204" pitchFamily="34" charset="0"/>
              </a:rPr>
              <a:t>) </a:t>
            </a:r>
            <a:r>
              <a:rPr lang="en-US" altLang="es-ES" sz="1800" b="1" dirty="0" err="1">
                <a:cs typeface="Arial" panose="020B0604020202020204" pitchFamily="34" charset="0"/>
              </a:rPr>
              <a:t>tenemos</a:t>
            </a:r>
            <a:r>
              <a:rPr lang="en-US" altLang="es-ES" sz="1800" b="1" dirty="0">
                <a:cs typeface="Arial" panose="020B0604020202020204" pitchFamily="34" charset="0"/>
              </a:rPr>
              <a:t> </a:t>
            </a:r>
            <a:r>
              <a:rPr lang="en-US" altLang="es-ES" sz="1800" b="1" dirty="0" err="1">
                <a:cs typeface="Arial" panose="020B0604020202020204" pitchFamily="34" charset="0"/>
              </a:rPr>
              <a:t>definido</a:t>
            </a:r>
            <a:r>
              <a:rPr lang="en-US" altLang="es-ES" sz="1800" b="1" dirty="0">
                <a:cs typeface="Arial" panose="020B0604020202020204" pitchFamily="34" charset="0"/>
              </a:rPr>
              <a:t> un valor de la </a:t>
            </a:r>
            <a:r>
              <a:rPr lang="en-US" altLang="es-ES" sz="1800" b="1" dirty="0" err="1">
                <a:cs typeface="Arial" panose="020B0604020202020204" pitchFamily="34" charset="0"/>
              </a:rPr>
              <a:t>velocidad</a:t>
            </a:r>
            <a:r>
              <a:rPr lang="en-US" altLang="es-ES" sz="1800" b="1" dirty="0">
                <a:cs typeface="Arial" panose="020B0604020202020204" pitchFamily="34" charset="0"/>
              </a:rPr>
              <a:t>. </a:t>
            </a:r>
            <a:r>
              <a:rPr lang="en-US" altLang="es-ES" sz="1800" b="1" dirty="0" err="1">
                <a:cs typeface="Arial" panose="020B0604020202020204" pitchFamily="34" charset="0"/>
              </a:rPr>
              <a:t>Dicha</a:t>
            </a:r>
            <a:r>
              <a:rPr lang="en-US" altLang="es-ES" sz="1800" b="1" dirty="0">
                <a:cs typeface="Arial" panose="020B0604020202020204" pitchFamily="34" charset="0"/>
              </a:rPr>
              <a:t> </a:t>
            </a:r>
            <a:r>
              <a:rPr lang="en-US" altLang="es-ES" sz="1800" b="1" dirty="0" err="1">
                <a:cs typeface="Arial" panose="020B0604020202020204" pitchFamily="34" charset="0"/>
              </a:rPr>
              <a:t>velocidad</a:t>
            </a:r>
            <a:r>
              <a:rPr lang="en-US" altLang="es-ES" sz="1800" b="1" dirty="0">
                <a:cs typeface="Arial" panose="020B0604020202020204" pitchFamily="34" charset="0"/>
              </a:rPr>
              <a:t> se </a:t>
            </a:r>
            <a:r>
              <a:rPr lang="en-US" altLang="es-ES" sz="1800" b="1" dirty="0" err="1">
                <a:cs typeface="Arial" panose="020B0604020202020204" pitchFamily="34" charset="0"/>
              </a:rPr>
              <a:t>expresa</a:t>
            </a:r>
            <a:r>
              <a:rPr lang="en-US" altLang="es-ES" sz="1800" b="1" dirty="0">
                <a:cs typeface="Arial" panose="020B0604020202020204" pitchFamily="34" charset="0"/>
              </a:rPr>
              <a:t> no solo con </a:t>
            </a:r>
            <a:r>
              <a:rPr lang="en-US" altLang="es-ES" sz="1800" b="1" dirty="0" err="1">
                <a:cs typeface="Arial" panose="020B0604020202020204" pitchFamily="34" charset="0"/>
              </a:rPr>
              <a:t>su</a:t>
            </a:r>
            <a:r>
              <a:rPr lang="en-US" altLang="es-ES" sz="1800" b="1" dirty="0">
                <a:cs typeface="Arial" panose="020B0604020202020204" pitchFamily="34" charset="0"/>
              </a:rPr>
              <a:t> valor, </a:t>
            </a:r>
            <a:r>
              <a:rPr lang="en-US" altLang="es-ES" sz="1800" b="1" dirty="0" err="1">
                <a:cs typeface="Arial" panose="020B0604020202020204" pitchFamily="34" charset="0"/>
              </a:rPr>
              <a:t>sino</a:t>
            </a:r>
            <a:r>
              <a:rPr lang="en-US" altLang="es-ES" sz="1800" b="1" dirty="0">
                <a:cs typeface="Arial" panose="020B0604020202020204" pitchFamily="34" charset="0"/>
              </a:rPr>
              <a:t> con la </a:t>
            </a:r>
            <a:r>
              <a:rPr lang="en-US" altLang="es-ES" sz="1800" b="1" i="1" dirty="0" err="1">
                <a:cs typeface="Arial" panose="020B0604020202020204" pitchFamily="34" charset="0"/>
              </a:rPr>
              <a:t>dirección</a:t>
            </a:r>
            <a:r>
              <a:rPr lang="en-US" altLang="es-ES" sz="1800" b="1" dirty="0">
                <a:cs typeface="Arial" panose="020B0604020202020204" pitchFamily="34" charset="0"/>
              </a:rPr>
              <a:t> </a:t>
            </a:r>
            <a:r>
              <a:rPr lang="en-US" altLang="es-ES" sz="1800" b="1" dirty="0" err="1">
                <a:cs typeface="Arial" panose="020B0604020202020204" pitchFamily="34" charset="0"/>
              </a:rPr>
              <a:t>en</a:t>
            </a:r>
            <a:r>
              <a:rPr lang="en-US" altLang="es-ES" sz="1800" b="1" dirty="0">
                <a:cs typeface="Arial" panose="020B0604020202020204" pitchFamily="34" charset="0"/>
              </a:rPr>
              <a:t> la que </a:t>
            </a:r>
            <a:r>
              <a:rPr lang="en-US" altLang="es-ES" sz="1800" b="1" dirty="0" err="1">
                <a:cs typeface="Arial" panose="020B0604020202020204" pitchFamily="34" charset="0"/>
              </a:rPr>
              <a:t>sopla</a:t>
            </a:r>
            <a:r>
              <a:rPr lang="en-US" altLang="es-ES" sz="1800" b="1" dirty="0">
                <a:cs typeface="Arial" panose="020B0604020202020204" pitchFamily="34" charset="0"/>
              </a:rPr>
              <a:t> el </a:t>
            </a:r>
            <a:r>
              <a:rPr lang="en-US" altLang="es-ES" sz="1800" b="1" dirty="0" err="1">
                <a:cs typeface="Arial" panose="020B0604020202020204" pitchFamily="34" charset="0"/>
              </a:rPr>
              <a:t>viento</a:t>
            </a:r>
            <a:r>
              <a:rPr lang="en-US" altLang="es-ES" sz="1800" b="1" dirty="0">
                <a:cs typeface="Arial" panose="020B0604020202020204" pitchFamily="34" charset="0"/>
              </a:rPr>
              <a:t>.</a:t>
            </a:r>
            <a:r>
              <a:rPr lang="en-US" altLang="es-ES" sz="1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97F1C1-F6C5-46CA-B5EC-3B1CE510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A53FF8-2624-46A3-BACC-D3A78BA3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695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90795CF-B096-4630-A77B-E69053418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5" y="1988201"/>
            <a:ext cx="3631809" cy="26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7704CC8-C52A-414E-8F77-658CD1B21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30" y="4525736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1800" b="1" dirty="0"/>
              <a:t>A </a:t>
            </a:r>
            <a:r>
              <a:rPr lang="en-US" altLang="es-ES" sz="1800" b="1" dirty="0" err="1"/>
              <a:t>cada</a:t>
            </a:r>
            <a:r>
              <a:rPr lang="en-US" altLang="es-ES" sz="1800" b="1" dirty="0"/>
              <a:t> punto (</a:t>
            </a:r>
            <a:r>
              <a:rPr lang="en-US" altLang="es-ES" sz="1800" i="1" dirty="0" err="1">
                <a:latin typeface="Times New Roman" panose="02020603050405020304" pitchFamily="18" charset="0"/>
              </a:rPr>
              <a:t>x,y,z</a:t>
            </a:r>
            <a:r>
              <a:rPr lang="en-US" altLang="es-ES" sz="1800" b="1" dirty="0"/>
              <a:t>) del </a:t>
            </a:r>
            <a:r>
              <a:rPr lang="en-US" altLang="es-ES" sz="1800" b="1" dirty="0" err="1"/>
              <a:t>espacio</a:t>
            </a:r>
            <a:r>
              <a:rPr lang="en-US" altLang="es-ES" sz="1800" b="1" dirty="0"/>
              <a:t> se le </a:t>
            </a:r>
            <a:r>
              <a:rPr lang="en-US" altLang="es-ES" sz="1800" b="1" dirty="0" err="1"/>
              <a:t>asocia</a:t>
            </a:r>
            <a:r>
              <a:rPr lang="en-US" altLang="es-ES" sz="1800" b="1" dirty="0"/>
              <a:t> un </a:t>
            </a:r>
            <a:r>
              <a:rPr lang="en-US" altLang="es-ES" sz="1800" b="1" dirty="0" err="1"/>
              <a:t>n</a:t>
            </a:r>
            <a:r>
              <a:rPr lang="en-US" altLang="es-ES" sz="1800" b="1" dirty="0" err="1">
                <a:cs typeface="Arial" panose="020B0604020202020204" pitchFamily="34" charset="0"/>
              </a:rPr>
              <a:t>úmero</a:t>
            </a:r>
            <a:r>
              <a:rPr lang="en-US" altLang="es-ES" sz="1800" b="1" dirty="0">
                <a:cs typeface="Arial" panose="020B0604020202020204" pitchFamily="34" charset="0"/>
              </a:rPr>
              <a:t> </a:t>
            </a:r>
            <a:r>
              <a:rPr lang="en-US" altLang="es-ES" sz="1800" i="1" dirty="0">
                <a:latin typeface="Times New Roman" panose="02020603050405020304" pitchFamily="18" charset="0"/>
                <a:cs typeface="Arial" panose="020B0604020202020204" pitchFamily="34" charset="0"/>
              </a:rPr>
              <a:t>T(</a:t>
            </a:r>
            <a:r>
              <a:rPr lang="en-US" altLang="es-ES" sz="18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x,y,z</a:t>
            </a:r>
            <a:r>
              <a:rPr lang="en-US" altLang="es-ES" sz="1800" i="1" dirty="0">
                <a:latin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0CB2E659-001C-4468-8E2A-5AD18D9A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30" y="5248976"/>
            <a:ext cx="381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1400" b="1" dirty="0" err="1"/>
              <a:t>Todos</a:t>
            </a:r>
            <a:r>
              <a:rPr lang="en-US" altLang="es-ES" sz="1400" b="1" dirty="0"/>
              <a:t> los puntos de la </a:t>
            </a:r>
            <a:r>
              <a:rPr lang="en-US" altLang="es-ES" sz="1400" b="1" dirty="0" err="1"/>
              <a:t>superficie</a:t>
            </a:r>
            <a:r>
              <a:rPr lang="en-US" altLang="es-ES" sz="1400" b="1" dirty="0"/>
              <a:t> </a:t>
            </a:r>
            <a:r>
              <a:rPr lang="en-US" altLang="es-ES" sz="1400" b="1" dirty="0" err="1"/>
              <a:t>marcada</a:t>
            </a:r>
            <a:r>
              <a:rPr lang="en-US" altLang="es-ES" sz="1400" b="1" dirty="0"/>
              <a:t> por </a:t>
            </a:r>
            <a:r>
              <a:rPr lang="en-US" altLang="es-ES" sz="1400" i="1" dirty="0">
                <a:latin typeface="Times New Roman" panose="02020603050405020304" pitchFamily="18" charset="0"/>
              </a:rPr>
              <a:t>T =</a:t>
            </a:r>
            <a:r>
              <a:rPr lang="en-US" altLang="es-ES" sz="1400" b="1" dirty="0"/>
              <a:t> 20</a:t>
            </a:r>
            <a:r>
              <a:rPr lang="en-US" altLang="es-ES" sz="1400" b="1" dirty="0">
                <a:cs typeface="Arial" panose="020B0604020202020204" pitchFamily="34" charset="0"/>
              </a:rPr>
              <a:t>° (</a:t>
            </a:r>
            <a:r>
              <a:rPr lang="en-US" altLang="es-ES" sz="1400" b="1" dirty="0" err="1">
                <a:cs typeface="Arial" panose="020B0604020202020204" pitchFamily="34" charset="0"/>
              </a:rPr>
              <a:t>representada</a:t>
            </a:r>
            <a:r>
              <a:rPr lang="en-US" altLang="es-ES" sz="1400" b="1" dirty="0">
                <a:cs typeface="Arial" panose="020B0604020202020204" pitchFamily="34" charset="0"/>
              </a:rPr>
              <a:t> por una </a:t>
            </a:r>
            <a:r>
              <a:rPr lang="en-US" altLang="es-ES" sz="1400" b="1" dirty="0" err="1">
                <a:cs typeface="Arial" panose="020B0604020202020204" pitchFamily="34" charset="0"/>
              </a:rPr>
              <a:t>curva</a:t>
            </a:r>
            <a:r>
              <a:rPr lang="en-US" altLang="es-ES" sz="1400" b="1" dirty="0">
                <a:cs typeface="Arial" panose="020B0604020202020204" pitchFamily="34" charset="0"/>
              </a:rPr>
              <a:t> para </a:t>
            </a:r>
            <a:r>
              <a:rPr lang="en-US" altLang="es-ES" sz="1400" i="1" dirty="0">
                <a:latin typeface="Times New Roman" panose="02020603050405020304" pitchFamily="18" charset="0"/>
                <a:cs typeface="Arial" panose="020B0604020202020204" pitchFamily="34" charset="0"/>
              </a:rPr>
              <a:t>z =</a:t>
            </a:r>
            <a:r>
              <a:rPr lang="en-US" altLang="es-ES" sz="1400" b="1" dirty="0">
                <a:cs typeface="Arial" panose="020B0604020202020204" pitchFamily="34" charset="0"/>
              </a:rPr>
              <a:t> 0) </a:t>
            </a:r>
            <a:r>
              <a:rPr lang="en-US" altLang="es-ES" sz="1400" b="1" dirty="0" err="1">
                <a:cs typeface="Arial" panose="020B0604020202020204" pitchFamily="34" charset="0"/>
              </a:rPr>
              <a:t>están</a:t>
            </a:r>
            <a:r>
              <a:rPr lang="en-US" altLang="es-ES" sz="1400" b="1" dirty="0">
                <a:cs typeface="Arial" panose="020B0604020202020204" pitchFamily="34" charset="0"/>
              </a:rPr>
              <a:t> a la </a:t>
            </a:r>
            <a:r>
              <a:rPr lang="en-US" altLang="es-ES" sz="1400" b="1" dirty="0" err="1">
                <a:cs typeface="Arial" panose="020B0604020202020204" pitchFamily="34" charset="0"/>
              </a:rPr>
              <a:t>misma</a:t>
            </a:r>
            <a:r>
              <a:rPr lang="en-US" altLang="es-ES" sz="1400" b="1" dirty="0">
                <a:cs typeface="Arial" panose="020B0604020202020204" pitchFamily="34" charset="0"/>
              </a:rPr>
              <a:t> </a:t>
            </a:r>
            <a:r>
              <a:rPr lang="en-US" altLang="es-ES" sz="1400" b="1" dirty="0" err="1">
                <a:cs typeface="Arial" panose="020B0604020202020204" pitchFamily="34" charset="0"/>
              </a:rPr>
              <a:t>temperatura</a:t>
            </a:r>
            <a:endParaRPr lang="en-US" altLang="es-ES" sz="1400" b="1" dirty="0"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DA6930-2017-4B46-92FB-509BD57F9482}"/>
              </a:ext>
            </a:extLst>
          </p:cNvPr>
          <p:cNvSpPr txBox="1"/>
          <p:nvPr/>
        </p:nvSpPr>
        <p:spPr>
          <a:xfrm>
            <a:off x="2669837" y="322747"/>
            <a:ext cx="685232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CAMPOS ESCALARES Y CAMPOS VECTORIALES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E0232FB-7896-4021-960C-C36441D47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73" y="1399562"/>
            <a:ext cx="500632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1800" b="1" dirty="0"/>
              <a:t>La </a:t>
            </a:r>
            <a:r>
              <a:rPr lang="en-US" altLang="es-ES" sz="1800" b="1" dirty="0" err="1"/>
              <a:t>temperatura</a:t>
            </a:r>
            <a:r>
              <a:rPr lang="en-US" altLang="es-ES" sz="1800" b="1" dirty="0"/>
              <a:t>, </a:t>
            </a:r>
            <a:r>
              <a:rPr lang="en-US" altLang="es-ES" sz="1800" i="1" dirty="0">
                <a:latin typeface="Times New Roman" panose="02020603050405020304" pitchFamily="18" charset="0"/>
              </a:rPr>
              <a:t>T</a:t>
            </a:r>
            <a:r>
              <a:rPr lang="en-US" altLang="es-ES" sz="1800" b="1" dirty="0"/>
              <a:t>, es un campo </a:t>
            </a:r>
            <a:r>
              <a:rPr lang="en-US" altLang="es-ES" sz="1800" b="1" dirty="0" err="1"/>
              <a:t>escalar</a:t>
            </a:r>
            <a:r>
              <a:rPr lang="en-US" altLang="es-ES" sz="1800" b="1" dirty="0"/>
              <a:t> </a:t>
            </a:r>
            <a:endParaRPr lang="en-US" altLang="es-ES" sz="1800" b="1" dirty="0">
              <a:cs typeface="Arial" panose="020B0604020202020204" pitchFamily="34" charset="0"/>
            </a:endParaRP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110BB1D5-DE7A-4780-9563-1993F6DA1C98}"/>
              </a:ext>
            </a:extLst>
          </p:cNvPr>
          <p:cNvGrpSpPr>
            <a:grpSpLocks/>
          </p:cNvGrpSpPr>
          <p:nvPr/>
        </p:nvGrpSpPr>
        <p:grpSpPr bwMode="auto">
          <a:xfrm>
            <a:off x="6426784" y="1451438"/>
            <a:ext cx="5648325" cy="401636"/>
            <a:chOff x="2499" y="731"/>
            <a:chExt cx="3558" cy="253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CA69920D-9FAB-42B9-A9E6-85CB9E1FB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9" y="740"/>
              <a:ext cx="355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s-ES" sz="1800" b="1" dirty="0"/>
                <a:t>Campos </a:t>
              </a:r>
              <a:r>
                <a:rPr lang="en-US" altLang="es-ES" sz="1800" b="1" dirty="0" err="1"/>
                <a:t>vectoriales</a:t>
              </a:r>
              <a:r>
                <a:rPr lang="en-US" altLang="es-ES" sz="1800" b="1" dirty="0"/>
                <a:t>                     </a:t>
              </a:r>
            </a:p>
          </p:txBody>
        </p:sp>
        <p:pic>
          <p:nvPicPr>
            <p:cNvPr id="9" name="Picture 7" descr="vecEr">
              <a:extLst>
                <a:ext uri="{FF2B5EF4-FFF2-40B4-BE49-F238E27FC236}">
                  <a16:creationId xmlns:a16="http://schemas.microsoft.com/office/drawing/2014/main" id="{52BB5ECE-3FA5-4A71-8719-351978D4B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" y="742"/>
              <a:ext cx="39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vecExyz">
              <a:extLst>
                <a:ext uri="{FF2B5EF4-FFF2-40B4-BE49-F238E27FC236}">
                  <a16:creationId xmlns:a16="http://schemas.microsoft.com/office/drawing/2014/main" id="{11C539A0-7588-46AD-AADC-F94228394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" y="731"/>
              <a:ext cx="7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8" descr="xyzejemplo3d">
            <a:extLst>
              <a:ext uri="{FF2B5EF4-FFF2-40B4-BE49-F238E27FC236}">
                <a16:creationId xmlns:a16="http://schemas.microsoft.com/office/drawing/2014/main" id="{F9A20BC1-C36B-4E5F-B8AA-AB605927F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34" y="2067851"/>
            <a:ext cx="41592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7">
            <a:extLst>
              <a:ext uri="{FF2B5EF4-FFF2-40B4-BE49-F238E27FC236}">
                <a16:creationId xmlns:a16="http://schemas.microsoft.com/office/drawing/2014/main" id="{2B9FB469-5646-4C9E-8416-4F501B0274C4}"/>
              </a:ext>
            </a:extLst>
          </p:cNvPr>
          <p:cNvGrpSpPr>
            <a:grpSpLocks/>
          </p:cNvGrpSpPr>
          <p:nvPr/>
        </p:nvGrpSpPr>
        <p:grpSpPr bwMode="auto">
          <a:xfrm>
            <a:off x="6095999" y="2864847"/>
            <a:ext cx="1718630" cy="1981564"/>
            <a:chOff x="2640" y="1488"/>
            <a:chExt cx="1632" cy="1728"/>
          </a:xfrm>
        </p:grpSpPr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6ED732CC-47CD-4591-8624-82C498F36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488"/>
              <a:ext cx="1632" cy="1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_tradnl" altLang="es-ES" sz="1800"/>
            </a:p>
          </p:txBody>
        </p:sp>
        <p:pic>
          <p:nvPicPr>
            <p:cNvPr id="14" name="Picture 15" descr="campovectorial003">
              <a:extLst>
                <a:ext uri="{FF2B5EF4-FFF2-40B4-BE49-F238E27FC236}">
                  <a16:creationId xmlns:a16="http://schemas.microsoft.com/office/drawing/2014/main" id="{1C815FA7-FA38-409A-BC98-A3C7A9E16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" y="1488"/>
              <a:ext cx="159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5">
            <a:extLst>
              <a:ext uri="{FF2B5EF4-FFF2-40B4-BE49-F238E27FC236}">
                <a16:creationId xmlns:a16="http://schemas.microsoft.com/office/drawing/2014/main" id="{0C7CD59C-E9B8-4174-A37A-E780AC84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9831" y="5618308"/>
            <a:ext cx="2301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1200" b="1" dirty="0"/>
              <a:t>La </a:t>
            </a:r>
            <a:r>
              <a:rPr lang="en-US" altLang="es-ES" sz="1200" b="1" dirty="0" err="1"/>
              <a:t>velocidad</a:t>
            </a:r>
            <a:r>
              <a:rPr lang="en-US" altLang="es-ES" sz="1200" b="1" dirty="0"/>
              <a:t> de los </a:t>
            </a:r>
            <a:r>
              <a:rPr lang="en-US" altLang="es-ES" sz="1200" b="1" dirty="0" err="1">
                <a:cs typeface="Arial" panose="020B0604020202020204" pitchFamily="34" charset="0"/>
              </a:rPr>
              <a:t>átomos</a:t>
            </a:r>
            <a:r>
              <a:rPr lang="en-US" altLang="es-ES" sz="1200" b="1" dirty="0">
                <a:cs typeface="Arial" panose="020B0604020202020204" pitchFamily="34" charset="0"/>
              </a:rPr>
              <a:t> </a:t>
            </a:r>
            <a:r>
              <a:rPr lang="en-US" altLang="es-ES" sz="1200" b="1" dirty="0" err="1">
                <a:cs typeface="Arial" panose="020B0604020202020204" pitchFamily="34" charset="0"/>
              </a:rPr>
              <a:t>en</a:t>
            </a:r>
            <a:r>
              <a:rPr lang="en-US" altLang="es-ES" sz="1200" b="1" dirty="0">
                <a:cs typeface="Arial" panose="020B0604020202020204" pitchFamily="34" charset="0"/>
              </a:rPr>
              <a:t> un </a:t>
            </a:r>
            <a:r>
              <a:rPr lang="en-US" altLang="es-ES" sz="1200" b="1" dirty="0" err="1">
                <a:cs typeface="Arial" panose="020B0604020202020204" pitchFamily="34" charset="0"/>
              </a:rPr>
              <a:t>cuerpo</a:t>
            </a:r>
            <a:r>
              <a:rPr lang="en-US" altLang="es-ES" sz="1200" b="1" dirty="0">
                <a:cs typeface="Arial" panose="020B0604020202020204" pitchFamily="34" charset="0"/>
              </a:rPr>
              <a:t> </a:t>
            </a:r>
            <a:r>
              <a:rPr lang="en-US" altLang="es-ES" sz="1200" b="1" dirty="0" err="1">
                <a:cs typeface="Arial" panose="020B0604020202020204" pitchFamily="34" charset="0"/>
              </a:rPr>
              <a:t>en</a:t>
            </a:r>
            <a:r>
              <a:rPr lang="en-US" altLang="es-ES" sz="1200" b="1" dirty="0">
                <a:cs typeface="Arial" panose="020B0604020202020204" pitchFamily="34" charset="0"/>
              </a:rPr>
              <a:t> </a:t>
            </a:r>
            <a:r>
              <a:rPr lang="en-US" altLang="es-ES" sz="1200" b="1" dirty="0" err="1">
                <a:cs typeface="Arial" panose="020B0604020202020204" pitchFamily="34" charset="0"/>
              </a:rPr>
              <a:t>rotación</a:t>
            </a:r>
            <a:endParaRPr lang="en-US" altLang="es-ES" sz="1200" b="1" dirty="0">
              <a:cs typeface="Arial" panose="020B0604020202020204" pitchFamily="34" charset="0"/>
            </a:endParaRP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B29A4EC8-60A4-4FD8-9AA8-C6DDE071D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059" y="3726834"/>
            <a:ext cx="1779287" cy="180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F9C6C9A-8C26-4EF3-AAA1-F26891CD7D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7087"/>
          <a:stretch/>
        </p:blipFill>
        <p:spPr>
          <a:xfrm>
            <a:off x="8038225" y="3826353"/>
            <a:ext cx="1379368" cy="2381250"/>
          </a:xfrm>
          <a:prstGeom prst="rect">
            <a:avLst/>
          </a:prstGeom>
        </p:spPr>
      </p:pic>
      <p:sp>
        <p:nvSpPr>
          <p:cNvPr id="27" name="Text Box 5">
            <a:extLst>
              <a:ext uri="{FF2B5EF4-FFF2-40B4-BE49-F238E27FC236}">
                <a16:creationId xmlns:a16="http://schemas.microsoft.com/office/drawing/2014/main" id="{CBFA3585-2F15-4EEE-A64A-50782B3B4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231" y="3302582"/>
            <a:ext cx="1379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1200" b="1" dirty="0" err="1"/>
              <a:t>Lineas</a:t>
            </a:r>
            <a:r>
              <a:rPr lang="en-US" altLang="es-ES" sz="1200" b="1" dirty="0"/>
              <a:t> de </a:t>
            </a:r>
            <a:r>
              <a:rPr lang="en-US" altLang="es-ES" sz="1200" b="1" dirty="0" err="1"/>
              <a:t>fuerza</a:t>
            </a:r>
            <a:r>
              <a:rPr lang="en-US" altLang="es-ES" sz="1200" b="1" dirty="0"/>
              <a:t> de un </a:t>
            </a:r>
            <a:r>
              <a:rPr lang="en-US" altLang="es-ES" sz="1200" b="1" dirty="0" err="1"/>
              <a:t>imán</a:t>
            </a:r>
            <a:endParaRPr lang="en-US" altLang="es-ES" sz="1200" b="1" dirty="0">
              <a:cs typeface="Arial" panose="020B060402020202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773420-0479-4D39-B4EA-FAB34AEA5D2C}"/>
              </a:ext>
            </a:extLst>
          </p:cNvPr>
          <p:cNvSpPr/>
          <p:nvPr/>
        </p:nvSpPr>
        <p:spPr>
          <a:xfrm>
            <a:off x="5760721" y="1219199"/>
            <a:ext cx="6410864" cy="5178893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B59801E-AE01-499A-87DA-808951CEE0F8}"/>
              </a:ext>
            </a:extLst>
          </p:cNvPr>
          <p:cNvSpPr/>
          <p:nvPr/>
        </p:nvSpPr>
        <p:spPr>
          <a:xfrm>
            <a:off x="116891" y="1236906"/>
            <a:ext cx="5304741" cy="5178893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ador de pie de página 16">
            <a:extLst>
              <a:ext uri="{FF2B5EF4-FFF2-40B4-BE49-F238E27FC236}">
                <a16:creationId xmlns:a16="http://schemas.microsoft.com/office/drawing/2014/main" id="{17823B65-AC59-4D16-9ECB-E58096AD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E28C03E7-6B83-4546-BB4D-F8056152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829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CB57CB38-E691-4C99-9548-FF1D7C24219A}"/>
              </a:ext>
            </a:extLst>
          </p:cNvPr>
          <p:cNvGrpSpPr>
            <a:grpSpLocks/>
          </p:cNvGrpSpPr>
          <p:nvPr/>
        </p:nvGrpSpPr>
        <p:grpSpPr bwMode="auto">
          <a:xfrm>
            <a:off x="317121" y="895876"/>
            <a:ext cx="10938368" cy="964694"/>
            <a:chOff x="1057" y="587"/>
            <a:chExt cx="4559" cy="370"/>
          </a:xfrm>
        </p:grpSpPr>
        <p:pic>
          <p:nvPicPr>
            <p:cNvPr id="6" name="Picture 13" descr="nablawhite">
              <a:extLst>
                <a:ext uri="{FF2B5EF4-FFF2-40B4-BE49-F238E27FC236}">
                  <a16:creationId xmlns:a16="http://schemas.microsoft.com/office/drawing/2014/main" id="{50CF9E57-7025-47F3-A8F6-F91EB7979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587"/>
              <a:ext cx="21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15">
              <a:extLst>
                <a:ext uri="{FF2B5EF4-FFF2-40B4-BE49-F238E27FC236}">
                  <a16:creationId xmlns:a16="http://schemas.microsoft.com/office/drawing/2014/main" id="{AAF925B1-2178-42F0-903E-D423E1FE4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" y="662"/>
              <a:ext cx="455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s-ES" sz="2200" b="1" dirty="0">
                  <a:latin typeface="+mn-lt"/>
                </a:rPr>
                <a:t>El </a:t>
              </a:r>
              <a:r>
                <a:rPr lang="en-US" altLang="es-ES" sz="2200" b="1" dirty="0" err="1">
                  <a:latin typeface="+mn-lt"/>
                </a:rPr>
                <a:t>s</a:t>
              </a:r>
              <a:r>
                <a:rPr lang="en-US" altLang="es-ES" sz="2200" b="1" dirty="0" err="1">
                  <a:latin typeface="+mn-lt"/>
                  <a:cs typeface="Arial" panose="020B0604020202020204" pitchFamily="34" charset="0"/>
                </a:rPr>
                <a:t>ímbolo</a:t>
              </a:r>
              <a:r>
                <a:rPr lang="en-US" altLang="es-ES" sz="2200" b="1" dirty="0">
                  <a:latin typeface="+mn-lt"/>
                  <a:cs typeface="Arial" panose="020B0604020202020204" pitchFamily="34" charset="0"/>
                </a:rPr>
                <a:t>        </a:t>
              </a:r>
              <a:r>
                <a:rPr lang="en-US" altLang="es-ES" sz="2200" b="1" dirty="0" err="1">
                  <a:latin typeface="+mn-lt"/>
                  <a:cs typeface="Arial" panose="020B0604020202020204" pitchFamily="34" charset="0"/>
                </a:rPr>
                <a:t>representa</a:t>
              </a:r>
              <a:r>
                <a:rPr lang="en-US" altLang="es-ES" sz="2200" b="1" dirty="0">
                  <a:latin typeface="+mn-lt"/>
                  <a:cs typeface="Arial" panose="020B0604020202020204" pitchFamily="34" charset="0"/>
                </a:rPr>
                <a:t> un </a:t>
              </a:r>
              <a:r>
                <a:rPr lang="en-US" altLang="es-ES" sz="2200" b="1" dirty="0" err="1">
                  <a:latin typeface="+mn-lt"/>
                  <a:cs typeface="Arial" panose="020B0604020202020204" pitchFamily="34" charset="0"/>
                </a:rPr>
                <a:t>operador</a:t>
              </a:r>
              <a:r>
                <a:rPr lang="en-US" altLang="es-ES" sz="2200" b="1" dirty="0">
                  <a:latin typeface="+mn-lt"/>
                  <a:cs typeface="Arial" panose="020B0604020202020204" pitchFamily="34" charset="0"/>
                </a:rPr>
                <a:t> vectorial </a:t>
              </a:r>
              <a:r>
                <a:rPr lang="en-US" altLang="es-ES" sz="2200" b="1" dirty="0" err="1">
                  <a:latin typeface="+mn-lt"/>
                  <a:cs typeface="Arial" panose="020B0604020202020204" pitchFamily="34" charset="0"/>
                </a:rPr>
                <a:t>diferencial</a:t>
              </a:r>
              <a:r>
                <a:rPr lang="en-US" altLang="es-ES" sz="2200" b="1" dirty="0">
                  <a:latin typeface="+mn-lt"/>
                  <a:cs typeface="Arial" panose="020B0604020202020204" pitchFamily="34" charset="0"/>
                </a:rPr>
                <a:t>. </a:t>
              </a:r>
              <a:r>
                <a:rPr lang="en-US" altLang="es-ES" sz="2200" b="1" dirty="0" err="1">
                  <a:latin typeface="+mn-lt"/>
                  <a:cs typeface="Arial" panose="020B0604020202020204" pitchFamily="34" charset="0"/>
                </a:rPr>
                <a:t>Recibe</a:t>
              </a:r>
              <a:r>
                <a:rPr lang="en-US" altLang="es-ES" sz="2200" b="1" dirty="0">
                  <a:latin typeface="+mn-lt"/>
                  <a:cs typeface="Arial" panose="020B0604020202020204" pitchFamily="34" charset="0"/>
                </a:rPr>
                <a:t> el </a:t>
              </a:r>
              <a:r>
                <a:rPr lang="en-US" altLang="es-ES" sz="2200" b="1" dirty="0" err="1">
                  <a:latin typeface="+mn-lt"/>
                  <a:cs typeface="Arial" panose="020B0604020202020204" pitchFamily="34" charset="0"/>
                </a:rPr>
                <a:t>nombre</a:t>
              </a:r>
              <a:r>
                <a:rPr lang="en-US" altLang="es-ES" sz="2200" b="1" dirty="0">
                  <a:latin typeface="+mn-lt"/>
                  <a:cs typeface="Arial" panose="020B0604020202020204" pitchFamily="34" charset="0"/>
                </a:rPr>
                <a:t> de </a:t>
              </a:r>
              <a:r>
                <a:rPr lang="en-US" altLang="es-ES" sz="2200" b="1" dirty="0" err="1">
                  <a:latin typeface="+mn-lt"/>
                  <a:cs typeface="Arial" panose="020B0604020202020204" pitchFamily="34" charset="0"/>
                </a:rPr>
                <a:t>gradiente</a:t>
              </a:r>
              <a:r>
                <a:rPr lang="en-US" altLang="es-ES" sz="2200" b="1" dirty="0">
                  <a:latin typeface="+mn-lt"/>
                  <a:cs typeface="Arial" panose="020B0604020202020204" pitchFamily="34" charset="0"/>
                </a:rPr>
                <a:t>, “</a:t>
              </a:r>
              <a:r>
                <a:rPr lang="en-US" altLang="es-ES" sz="2200" b="1" dirty="0" err="1">
                  <a:latin typeface="+mn-lt"/>
                  <a:cs typeface="Arial" panose="020B0604020202020204" pitchFamily="34" charset="0"/>
                </a:rPr>
                <a:t>nabla</a:t>
              </a:r>
              <a:r>
                <a:rPr lang="en-US" altLang="es-ES" sz="2200" b="1" dirty="0">
                  <a:latin typeface="+mn-lt"/>
                  <a:cs typeface="Arial" panose="020B0604020202020204" pitchFamily="34" charset="0"/>
                </a:rPr>
                <a:t>” o “delta” </a:t>
              </a:r>
            </a:p>
          </p:txBody>
        </p:sp>
      </p:grpSp>
      <p:pic>
        <p:nvPicPr>
          <p:cNvPr id="7" name="Picture 14" descr="defnabla">
            <a:extLst>
              <a:ext uri="{FF2B5EF4-FFF2-40B4-BE49-F238E27FC236}">
                <a16:creationId xmlns:a16="http://schemas.microsoft.com/office/drawing/2014/main" id="{8BFB006F-2C0C-4566-9F06-5A9BBB06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40" y="5359185"/>
            <a:ext cx="37576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>
            <a:extLst>
              <a:ext uri="{FF2B5EF4-FFF2-40B4-BE49-F238E27FC236}">
                <a16:creationId xmlns:a16="http://schemas.microsoft.com/office/drawing/2014/main" id="{5ADA02AF-117E-4E07-8E6E-347D1912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66" y="3872089"/>
            <a:ext cx="110766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200" b="1" dirty="0">
                <a:latin typeface="+mn-lt"/>
              </a:rPr>
              <a:t>Para </a:t>
            </a:r>
            <a:r>
              <a:rPr lang="en-US" altLang="es-ES" sz="2200" b="1" dirty="0" err="1">
                <a:latin typeface="+mn-lt"/>
              </a:rPr>
              <a:t>calcularlo</a:t>
            </a:r>
            <a:r>
              <a:rPr lang="en-US" altLang="es-ES" sz="2200" b="1" dirty="0">
                <a:latin typeface="+mn-lt"/>
              </a:rPr>
              <a:t> </a:t>
            </a:r>
            <a:r>
              <a:rPr lang="en-US" altLang="es-ES" sz="2200" b="1" dirty="0" err="1">
                <a:latin typeface="+mn-lt"/>
              </a:rPr>
              <a:t>vamos</a:t>
            </a:r>
            <a:r>
              <a:rPr lang="en-US" altLang="es-ES" sz="2200" b="1" dirty="0">
                <a:latin typeface="+mn-lt"/>
              </a:rPr>
              <a:t> a </a:t>
            </a:r>
            <a:r>
              <a:rPr lang="en-US" altLang="es-ES" sz="2200" b="1" dirty="0" err="1">
                <a:latin typeface="+mn-lt"/>
              </a:rPr>
              <a:t>tomar</a:t>
            </a:r>
            <a:r>
              <a:rPr lang="en-US" altLang="es-ES" sz="2200" b="1" dirty="0">
                <a:latin typeface="+mn-lt"/>
              </a:rPr>
              <a:t> </a:t>
            </a:r>
            <a:r>
              <a:rPr lang="en-US" altLang="es-ES" sz="2200" b="1" dirty="0" err="1">
                <a:latin typeface="+mn-lt"/>
              </a:rPr>
              <a:t>derivadas</a:t>
            </a:r>
            <a:r>
              <a:rPr lang="en-US" altLang="es-ES" sz="2200" b="1" dirty="0">
                <a:latin typeface="+mn-lt"/>
              </a:rPr>
              <a:t> </a:t>
            </a:r>
            <a:r>
              <a:rPr lang="en-US" altLang="es-ES" sz="2200" b="1" dirty="0" err="1">
                <a:latin typeface="+mn-lt"/>
              </a:rPr>
              <a:t>en</a:t>
            </a:r>
            <a:r>
              <a:rPr lang="en-US" altLang="es-ES" sz="2200" b="1" dirty="0">
                <a:latin typeface="+mn-lt"/>
              </a:rPr>
              <a:t> las </a:t>
            </a:r>
            <a:r>
              <a:rPr lang="en-US" altLang="es-ES" sz="2200" b="1" dirty="0" err="1">
                <a:latin typeface="+mn-lt"/>
              </a:rPr>
              <a:t>tres</a:t>
            </a:r>
            <a:r>
              <a:rPr lang="en-US" altLang="es-ES" sz="2200" b="1" dirty="0">
                <a:latin typeface="+mn-lt"/>
              </a:rPr>
              <a:t> </a:t>
            </a:r>
            <a:r>
              <a:rPr lang="en-US" altLang="es-ES" sz="2200" b="1" dirty="0" err="1">
                <a:latin typeface="+mn-lt"/>
              </a:rPr>
              <a:t>direcciones</a:t>
            </a:r>
            <a:r>
              <a:rPr lang="en-US" altLang="es-ES" sz="2200" b="1" dirty="0">
                <a:latin typeface="+mn-lt"/>
              </a:rPr>
              <a:t> </a:t>
            </a:r>
            <a:r>
              <a:rPr lang="en-US" altLang="es-ES" sz="2200" b="1" dirty="0" err="1">
                <a:latin typeface="+mn-lt"/>
              </a:rPr>
              <a:t>espaciales</a:t>
            </a:r>
            <a:r>
              <a:rPr lang="en-US" altLang="es-ES" sz="2200" b="1" dirty="0">
                <a:latin typeface="+mn-lt"/>
              </a:rPr>
              <a:t> </a:t>
            </a:r>
            <a:r>
              <a:rPr lang="en-US" altLang="es-ES" sz="2200" b="1" dirty="0" err="1">
                <a:latin typeface="+mn-lt"/>
              </a:rPr>
              <a:t>sobre</a:t>
            </a:r>
            <a:r>
              <a:rPr lang="en-US" altLang="es-ES" sz="2200" b="1" dirty="0">
                <a:latin typeface="+mn-lt"/>
              </a:rPr>
              <a:t> la </a:t>
            </a:r>
            <a:r>
              <a:rPr lang="en-US" altLang="es-ES" sz="2200" b="1" dirty="0" err="1">
                <a:latin typeface="+mn-lt"/>
              </a:rPr>
              <a:t>magnitud</a:t>
            </a:r>
            <a:r>
              <a:rPr lang="en-US" altLang="es-ES" sz="2200" b="1" dirty="0">
                <a:latin typeface="+mn-lt"/>
              </a:rPr>
              <a:t> </a:t>
            </a:r>
            <a:r>
              <a:rPr lang="en-US" altLang="es-ES" sz="2200" b="1" dirty="0" err="1">
                <a:latin typeface="+mn-lt"/>
              </a:rPr>
              <a:t>en</a:t>
            </a:r>
            <a:r>
              <a:rPr lang="en-US" altLang="es-ES" sz="2200" b="1" dirty="0">
                <a:latin typeface="+mn-lt"/>
              </a:rPr>
              <a:t> la </a:t>
            </a:r>
            <a:r>
              <a:rPr lang="en-US" altLang="es-ES" sz="2200" b="1" dirty="0" err="1">
                <a:latin typeface="+mn-lt"/>
              </a:rPr>
              <a:t>cu</a:t>
            </a:r>
            <a:r>
              <a:rPr lang="en-US" altLang="es-ES" sz="2200" b="1" dirty="0" err="1">
                <a:latin typeface="+mn-lt"/>
                <a:cs typeface="Arial" panose="020B0604020202020204" pitchFamily="34" charset="0"/>
              </a:rPr>
              <a:t>ál</a:t>
            </a:r>
            <a:r>
              <a:rPr lang="en-US" altLang="es-ES" sz="22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s-ES" sz="2200" b="1" dirty="0" err="1">
                <a:latin typeface="+mn-lt"/>
                <a:cs typeface="Arial" panose="020B0604020202020204" pitchFamily="34" charset="0"/>
              </a:rPr>
              <a:t>está</a:t>
            </a:r>
            <a:r>
              <a:rPr lang="en-US" altLang="es-ES" sz="22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s-ES" sz="2200" b="1" dirty="0" err="1">
                <a:latin typeface="+mn-lt"/>
                <a:cs typeface="Arial" panose="020B0604020202020204" pitchFamily="34" charset="0"/>
              </a:rPr>
              <a:t>actuando</a:t>
            </a:r>
            <a:endParaRPr lang="en-US" altLang="es-ES" sz="2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2A99A505-DA41-46E3-B614-54550DA2F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965" y="4779710"/>
            <a:ext cx="50036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200" b="1" dirty="0" err="1">
                <a:latin typeface="+mn-lt"/>
              </a:rPr>
              <a:t>En</a:t>
            </a:r>
            <a:r>
              <a:rPr lang="en-US" altLang="es-ES" sz="2200" b="1" dirty="0">
                <a:latin typeface="+mn-lt"/>
              </a:rPr>
              <a:t> </a:t>
            </a:r>
            <a:r>
              <a:rPr lang="en-US" altLang="es-ES" sz="2200" b="1" dirty="0" err="1">
                <a:latin typeface="+mn-lt"/>
              </a:rPr>
              <a:t>coordenadas</a:t>
            </a:r>
            <a:r>
              <a:rPr lang="en-US" altLang="es-ES" sz="2200" b="1" dirty="0">
                <a:latin typeface="+mn-lt"/>
              </a:rPr>
              <a:t> </a:t>
            </a:r>
            <a:r>
              <a:rPr lang="en-US" altLang="es-ES" sz="2200" b="1" dirty="0" err="1">
                <a:latin typeface="+mn-lt"/>
              </a:rPr>
              <a:t>cartesianas</a:t>
            </a:r>
            <a:endParaRPr lang="en-US" altLang="es-ES" sz="2200" b="1" dirty="0">
              <a:latin typeface="+mn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5EF0D97-3134-48CF-AE66-83F1B0FB8BE1}"/>
              </a:ext>
            </a:extLst>
          </p:cNvPr>
          <p:cNvSpPr txBox="1"/>
          <p:nvPr/>
        </p:nvSpPr>
        <p:spPr>
          <a:xfrm>
            <a:off x="3772773" y="277601"/>
            <a:ext cx="40270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EL OPERADOR GRADIENTE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C7A0C-1511-4A1D-BB29-D2C9CDCD011F}"/>
              </a:ext>
            </a:extLst>
          </p:cNvPr>
          <p:cNvSpPr txBox="1"/>
          <p:nvPr/>
        </p:nvSpPr>
        <p:spPr>
          <a:xfrm>
            <a:off x="394466" y="1921669"/>
            <a:ext cx="11403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200" b="1" dirty="0"/>
              <a:t>Se aplica sobre una función escalar y su resultado es un vector</a:t>
            </a:r>
          </a:p>
          <a:p>
            <a:pPr>
              <a:spcBef>
                <a:spcPts val="600"/>
              </a:spcBef>
            </a:pPr>
            <a:r>
              <a:rPr lang="es-ES" sz="2200" b="1" dirty="0"/>
              <a:t>Nos indica la tasa de cambio de una magnitud en una dirección dada</a:t>
            </a:r>
          </a:p>
          <a:p>
            <a:pPr>
              <a:spcBef>
                <a:spcPts val="600"/>
              </a:spcBef>
            </a:pPr>
            <a:r>
              <a:rPr lang="es-ES" sz="2200" b="1" dirty="0"/>
              <a:t>El gradiente de una función en un punto se define como un vector cuya dirección es la de máximo crecimiento de la función en ese punto y cuya magnitud es la pendiente de la función en ese punto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2619AD4A-D951-4F4E-A6F6-613158FFE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2800" y="4857042"/>
            <a:ext cx="2171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90D5EC4-15DA-44AD-97C4-5D31BD66A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r="55278"/>
          <a:stretch/>
        </p:blipFill>
        <p:spPr bwMode="auto">
          <a:xfrm>
            <a:off x="6577046" y="5469142"/>
            <a:ext cx="159313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5EEAFC4C-32E1-40DA-A527-AD63C6AA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24419" y="5421516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DE00BF9C-2872-4A84-8C6F-7A7F981887EB}"/>
              </a:ext>
            </a:extLst>
          </p:cNvPr>
          <p:cNvSpPr/>
          <p:nvPr/>
        </p:nvSpPr>
        <p:spPr>
          <a:xfrm>
            <a:off x="6577045" y="4803272"/>
            <a:ext cx="4747573" cy="1643238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39E3EBD-1D3F-4FB7-9DC6-852E05726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55080"/>
          <a:stretch/>
        </p:blipFill>
        <p:spPr bwMode="auto">
          <a:xfrm>
            <a:off x="8151323" y="5469141"/>
            <a:ext cx="1600201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A920613-0079-4B6C-8756-3351BCB5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DB0A2B7-7FE3-4B42-9650-B04BFD7B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986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B4C574-EAD6-40A1-BA3A-D63B8A46BA8F}"/>
              </a:ext>
            </a:extLst>
          </p:cNvPr>
          <p:cNvSpPr txBox="1"/>
          <p:nvPr/>
        </p:nvSpPr>
        <p:spPr>
          <a:xfrm>
            <a:off x="1221772" y="298726"/>
            <a:ext cx="90902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EL OPERADOR GRADIENTE:  mapas topográficos y pendientes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5577D9-7AC0-4D10-A9E4-657B88FC6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9" t="6630" r="15192" b="17155"/>
          <a:stretch/>
        </p:blipFill>
        <p:spPr>
          <a:xfrm>
            <a:off x="229047" y="1254636"/>
            <a:ext cx="2738213" cy="1867480"/>
          </a:xfrm>
          <a:prstGeom prst="rect">
            <a:avLst/>
          </a:prstGeom>
        </p:spPr>
      </p:pic>
      <p:pic>
        <p:nvPicPr>
          <p:cNvPr id="4" name="Picture 14" descr="defnabla">
            <a:extLst>
              <a:ext uri="{FF2B5EF4-FFF2-40B4-BE49-F238E27FC236}">
                <a16:creationId xmlns:a16="http://schemas.microsoft.com/office/drawing/2014/main" id="{9391A7A6-94A9-4E47-B422-07D00FEA0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43" y="1621541"/>
            <a:ext cx="37576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5B0BEA8E-2322-447F-8598-2F78F7659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168" y="1042066"/>
            <a:ext cx="50036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200" b="1" dirty="0" err="1">
                <a:latin typeface="+mn-lt"/>
              </a:rPr>
              <a:t>En</a:t>
            </a:r>
            <a:r>
              <a:rPr lang="en-US" altLang="es-ES" sz="2200" b="1" dirty="0">
                <a:latin typeface="+mn-lt"/>
              </a:rPr>
              <a:t> </a:t>
            </a:r>
            <a:r>
              <a:rPr lang="en-US" altLang="es-ES" sz="2200" b="1" dirty="0" err="1">
                <a:latin typeface="+mn-lt"/>
              </a:rPr>
              <a:t>coordenadas</a:t>
            </a:r>
            <a:r>
              <a:rPr lang="en-US" altLang="es-ES" sz="2200" b="1" dirty="0">
                <a:latin typeface="+mn-lt"/>
              </a:rPr>
              <a:t> </a:t>
            </a:r>
            <a:r>
              <a:rPr lang="en-US" altLang="es-ES" sz="2200" b="1" dirty="0" err="1">
                <a:latin typeface="+mn-lt"/>
              </a:rPr>
              <a:t>cartesianas</a:t>
            </a:r>
            <a:endParaRPr lang="en-US" altLang="es-ES" sz="2200" b="1" dirty="0">
              <a:latin typeface="+mn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B3081A81-9FBA-4B58-A88C-1727FCB0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8261" y="1116822"/>
            <a:ext cx="2171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EDE047A-3259-4CB8-B46B-BC5650180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r="55278"/>
          <a:stretch/>
        </p:blipFill>
        <p:spPr bwMode="auto">
          <a:xfrm>
            <a:off x="7322507" y="1728922"/>
            <a:ext cx="159313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CD1914E-48FC-46EC-9BFF-813FF6DF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69880" y="1681296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B398ADD-80F9-4824-BC86-45794FD8ABE5}"/>
              </a:ext>
            </a:extLst>
          </p:cNvPr>
          <p:cNvSpPr/>
          <p:nvPr/>
        </p:nvSpPr>
        <p:spPr>
          <a:xfrm>
            <a:off x="7322506" y="1063052"/>
            <a:ext cx="4747573" cy="1643238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7671EE1-0E3B-49D8-983B-BDE1F995E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55080"/>
          <a:stretch/>
        </p:blipFill>
        <p:spPr bwMode="auto">
          <a:xfrm>
            <a:off x="8896784" y="1728921"/>
            <a:ext cx="1600201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050346D-9827-4B65-8C93-523C77A18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403" y="3029404"/>
            <a:ext cx="4495800" cy="3381375"/>
          </a:xfrm>
          <a:prstGeom prst="rect">
            <a:avLst/>
          </a:prstGeom>
        </p:spPr>
      </p:pic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5B789D7C-7722-4F16-A928-6971F3E3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CBE14895-3944-4091-BF01-982D82C6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24</a:t>
            </a:fld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A10C948-96AC-4C1D-A1EF-224A108ACF29}"/>
              </a:ext>
            </a:extLst>
          </p:cNvPr>
          <p:cNvSpPr txBox="1"/>
          <p:nvPr/>
        </p:nvSpPr>
        <p:spPr>
          <a:xfrm>
            <a:off x="6901656" y="3592614"/>
            <a:ext cx="430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¿Por donde subirías para evitar pendientes?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88B9443-65A4-4D11-AA61-2A278DBB12FE}"/>
              </a:ext>
            </a:extLst>
          </p:cNvPr>
          <p:cNvSpPr txBox="1"/>
          <p:nvPr/>
        </p:nvSpPr>
        <p:spPr>
          <a:xfrm>
            <a:off x="6889099" y="4243033"/>
            <a:ext cx="505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¿La pendiente es la misma en todas las direcciones?</a:t>
            </a:r>
          </a:p>
        </p:txBody>
      </p:sp>
    </p:spTree>
    <p:extLst>
      <p:ext uri="{BB962C8B-B14F-4D97-AF65-F5344CB8AC3E}">
        <p14:creationId xmlns:p14="http://schemas.microsoft.com/office/powerpoint/2010/main" val="1759197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145E7A-DC45-4A13-B85D-94102FD70FB0}"/>
              </a:ext>
            </a:extLst>
          </p:cNvPr>
          <p:cNvSpPr txBox="1"/>
          <p:nvPr/>
        </p:nvSpPr>
        <p:spPr>
          <a:xfrm>
            <a:off x="2645013" y="277601"/>
            <a:ext cx="56253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EL OPERADOR GRADIENTE:EJEMPLOS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48F9D6-7821-4DC0-8339-420B7DF16AF4}"/>
              </a:ext>
            </a:extLst>
          </p:cNvPr>
          <p:cNvSpPr txBox="1"/>
          <p:nvPr/>
        </p:nvSpPr>
        <p:spPr>
          <a:xfrm>
            <a:off x="2691542" y="800821"/>
            <a:ext cx="371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Practicamos las derivadas parciales…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81769D-D3FA-4F3C-A54F-ED6C4BC56877}"/>
              </a:ext>
            </a:extLst>
          </p:cNvPr>
          <p:cNvSpPr txBox="1"/>
          <p:nvPr/>
        </p:nvSpPr>
        <p:spPr>
          <a:xfrm>
            <a:off x="288855" y="1324041"/>
            <a:ext cx="5843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Calculamos los gradientes de las siguientes funciones: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E4E74-22AD-4FA2-8074-C31FE2F27635}"/>
              </a:ext>
            </a:extLst>
          </p:cNvPr>
          <p:cNvSpPr txBox="1"/>
          <p:nvPr/>
        </p:nvSpPr>
        <p:spPr>
          <a:xfrm>
            <a:off x="511413" y="1985761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F(x, y, z)=x</a:t>
            </a:r>
            <a:r>
              <a:rPr lang="es-ES" sz="2800" baseline="30000" dirty="0"/>
              <a:t>2</a:t>
            </a:r>
            <a:r>
              <a:rPr lang="es-ES" sz="2800" dirty="0"/>
              <a:t>+y</a:t>
            </a:r>
            <a:r>
              <a:rPr lang="es-ES" sz="2800" baseline="30000" dirty="0"/>
              <a:t>2</a:t>
            </a:r>
            <a:r>
              <a:rPr lang="es-ES" sz="2800" dirty="0"/>
              <a:t>+z</a:t>
            </a:r>
            <a:r>
              <a:rPr lang="es-ES" sz="2800" baseline="30000" dirty="0"/>
              <a:t>2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18992E2-7612-4FE3-A904-AE33FA3FD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DC12A44-8427-4DC7-AD92-B3B363EF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25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3FE35FE-70D8-4EF0-8276-5802A2C6F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54"/>
          <a:stretch/>
        </p:blipFill>
        <p:spPr>
          <a:xfrm rot="16200000">
            <a:off x="6103415" y="838285"/>
            <a:ext cx="3765287" cy="60602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71BD71-8DD8-43A9-A0B2-570850EC9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22" y="3359785"/>
            <a:ext cx="2404000" cy="19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61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145E7A-DC45-4A13-B85D-94102FD70FB0}"/>
              </a:ext>
            </a:extLst>
          </p:cNvPr>
          <p:cNvSpPr txBox="1"/>
          <p:nvPr/>
        </p:nvSpPr>
        <p:spPr>
          <a:xfrm>
            <a:off x="2645013" y="277601"/>
            <a:ext cx="56253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EL OPERADOR GRADIENTE:EJEMPLOS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48F9D6-7821-4DC0-8339-420B7DF16AF4}"/>
              </a:ext>
            </a:extLst>
          </p:cNvPr>
          <p:cNvSpPr txBox="1"/>
          <p:nvPr/>
        </p:nvSpPr>
        <p:spPr>
          <a:xfrm>
            <a:off x="2691542" y="800821"/>
            <a:ext cx="371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Practicamos las derivadas parciales…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81769D-D3FA-4F3C-A54F-ED6C4BC56877}"/>
              </a:ext>
            </a:extLst>
          </p:cNvPr>
          <p:cNvSpPr txBox="1"/>
          <p:nvPr/>
        </p:nvSpPr>
        <p:spPr>
          <a:xfrm>
            <a:off x="288855" y="1324041"/>
            <a:ext cx="5843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Calculamos los gradientes de las siguientes funciones: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4E0B07-1418-4F8B-A111-04F7F3C59D06}"/>
              </a:ext>
            </a:extLst>
          </p:cNvPr>
          <p:cNvSpPr txBox="1"/>
          <p:nvPr/>
        </p:nvSpPr>
        <p:spPr>
          <a:xfrm>
            <a:off x="288855" y="186483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F(x, y, z)=sen (</a:t>
            </a:r>
            <a:r>
              <a:rPr lang="es-ES" sz="2800" dirty="0" err="1"/>
              <a:t>x+y+z</a:t>
            </a:r>
            <a:r>
              <a:rPr lang="es-ES" sz="2800" dirty="0"/>
              <a:t>)+x</a:t>
            </a:r>
            <a:r>
              <a:rPr lang="es-ES" sz="2800" baseline="30000" dirty="0"/>
              <a:t>2</a:t>
            </a:r>
            <a:r>
              <a:rPr lang="es-ES" sz="2800" dirty="0"/>
              <a:t>y</a:t>
            </a:r>
            <a:r>
              <a:rPr lang="es-ES" sz="2800" baseline="30000" dirty="0"/>
              <a:t>3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22C9B8C3-B467-4582-9361-EF2FE29E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206A1F3-D7D5-42BD-A54A-9D185158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26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53DF0DE-74F5-4656-B29A-B5B862E21C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559"/>
          <a:stretch/>
        </p:blipFill>
        <p:spPr>
          <a:xfrm rot="16200000">
            <a:off x="6537980" y="1046015"/>
            <a:ext cx="4491519" cy="55308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0F5B5AB-9FD7-42C3-B0ED-26399EE26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214" y="3024024"/>
            <a:ext cx="3438525" cy="27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22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4624C0A-82F6-4D59-AC23-D3B6108B333E}"/>
              </a:ext>
            </a:extLst>
          </p:cNvPr>
          <p:cNvSpPr txBox="1"/>
          <p:nvPr/>
        </p:nvSpPr>
        <p:spPr>
          <a:xfrm>
            <a:off x="1830851" y="334161"/>
            <a:ext cx="80125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Flujo de un campo vectorial a través de una superficie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7F5531A3-EB19-4097-9156-150D33C826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80" y="2758941"/>
            <a:ext cx="3057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03678AF-5003-49FD-9DF5-3AD3A85BA995}"/>
              </a:ext>
            </a:extLst>
          </p:cNvPr>
          <p:cNvSpPr txBox="1"/>
          <p:nvPr/>
        </p:nvSpPr>
        <p:spPr>
          <a:xfrm>
            <a:off x="465317" y="1074280"/>
            <a:ext cx="948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flujo de un campo vectorial a través de una superficie se define como el numero de líneas de fuerza que traviesa esa superficie.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BBFD386-2230-4B2C-A8F6-333C5E3361B3}"/>
              </a:ext>
            </a:extLst>
          </p:cNvPr>
          <p:cNvSpPr txBox="1"/>
          <p:nvPr/>
        </p:nvSpPr>
        <p:spPr>
          <a:xfrm>
            <a:off x="465317" y="1734865"/>
            <a:ext cx="9483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cálculo vectorial las superficies se definen por el valor de su área y se les atribuye un vector  unitario        perpendicular al área. </a:t>
            </a:r>
          </a:p>
          <a:p>
            <a:r>
              <a:rPr lang="es-ES" dirty="0"/>
              <a:t>El flujo se calcula como: </a:t>
            </a: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1441D05B-5027-440F-BEBF-EFE3EBB7BF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7" t="7096" r="12878"/>
          <a:stretch/>
        </p:blipFill>
        <p:spPr bwMode="auto">
          <a:xfrm>
            <a:off x="1363826" y="1933430"/>
            <a:ext cx="298254" cy="66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05D045F-F6FF-40D2-BDF3-B4460F1488FC}"/>
              </a:ext>
            </a:extLst>
          </p:cNvPr>
          <p:cNvSpPr txBox="1"/>
          <p:nvPr/>
        </p:nvSpPr>
        <p:spPr>
          <a:xfrm>
            <a:off x="465317" y="4015140"/>
            <a:ext cx="9483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El flujo es una magnitud escalar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8DE6CA-DBBA-478B-A231-A4A686C5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45DA7E-10C5-456E-AD6A-A6F368A5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665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4E8306-18C6-4A51-9A0A-D801693A54B0}"/>
              </a:ext>
            </a:extLst>
          </p:cNvPr>
          <p:cNvSpPr txBox="1"/>
          <p:nvPr/>
        </p:nvSpPr>
        <p:spPr>
          <a:xfrm>
            <a:off x="1830851" y="334161"/>
            <a:ext cx="96877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Flujo de un campo vectorial a través de una superficie. EJEMPLOS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33A75C-60B5-4F99-A88D-54A7793975DB}"/>
              </a:ext>
            </a:extLst>
          </p:cNvPr>
          <p:cNvSpPr txBox="1"/>
          <p:nvPr/>
        </p:nvSpPr>
        <p:spPr>
          <a:xfrm>
            <a:off x="487680" y="1234440"/>
            <a:ext cx="7339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EJEMPLO: </a:t>
            </a:r>
          </a:p>
          <a:p>
            <a:r>
              <a:rPr lang="es-ES" sz="2000" dirty="0"/>
              <a:t>Calcular el flujo del campo vectorial dado por </a:t>
            </a:r>
            <a:r>
              <a:rPr lang="es-ES" sz="2000" b="1" dirty="0"/>
              <a:t>E</a:t>
            </a:r>
            <a:r>
              <a:rPr lang="es-ES" sz="2000" dirty="0"/>
              <a:t>=(3y</a:t>
            </a:r>
            <a:r>
              <a:rPr lang="es-ES" sz="2000" baseline="30000" dirty="0"/>
              <a:t>2</a:t>
            </a:r>
            <a:r>
              <a:rPr lang="es-ES" sz="2000" dirty="0"/>
              <a:t>, 5, 2)</a:t>
            </a:r>
          </a:p>
          <a:p>
            <a:r>
              <a:rPr lang="es-ES" sz="2000" dirty="0"/>
              <a:t>A través de la superficie rectangular en el plano YZ con 0&lt;z&lt;b  0&lt;y&lt; 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B5E034-5261-4532-BA9E-06D6C3DF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D85815-561E-489C-B76D-C331DAD6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28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640925-6854-4DF6-9853-309C92AEF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742" y="2667000"/>
            <a:ext cx="3190058" cy="25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90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7D22CC-E9F2-4883-B119-1687973EBA04}"/>
              </a:ext>
            </a:extLst>
          </p:cNvPr>
          <p:cNvSpPr txBox="1"/>
          <p:nvPr/>
        </p:nvSpPr>
        <p:spPr>
          <a:xfrm>
            <a:off x="1830851" y="334161"/>
            <a:ext cx="80777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CAMPOS CONSERVATIVOS: DEFINICIÓN DE POTENCIAL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3D46D28-4C16-4FDC-AD3B-F0AD527D0EC6}"/>
                  </a:ext>
                </a:extLst>
              </p:cNvPr>
              <p:cNvSpPr txBox="1"/>
              <p:nvPr/>
            </p:nvSpPr>
            <p:spPr>
              <a:xfrm>
                <a:off x="587346" y="1030267"/>
                <a:ext cx="10525154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/>
                  <a:t>Se dice que un campo vectorial es conservativo si su función vectorial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s-ES" sz="2400" dirty="0"/>
                  <a:t> puede ser obtenida como el gradiente de una magnitud escalar. 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3D46D28-4C16-4FDC-AD3B-F0AD527D0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46" y="1030267"/>
                <a:ext cx="10525154" cy="875753"/>
              </a:xfrm>
              <a:prstGeom prst="rect">
                <a:avLst/>
              </a:prstGeom>
              <a:blipFill>
                <a:blip r:embed="rId3"/>
                <a:stretch>
                  <a:fillRect l="-869" t="-694" b="-1458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7BD048D-0326-4A48-88FB-202FE788BAEC}"/>
                  </a:ext>
                </a:extLst>
              </p:cNvPr>
              <p:cNvSpPr txBox="1"/>
              <p:nvPr/>
            </p:nvSpPr>
            <p:spPr>
              <a:xfrm>
                <a:off x="2822531" y="2104994"/>
                <a:ext cx="6094428" cy="575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es-E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s-ES" sz="28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s-E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s-E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E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s-E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8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7BD048D-0326-4A48-88FB-202FE788B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531" y="2104994"/>
                <a:ext cx="6094428" cy="575479"/>
              </a:xfrm>
              <a:prstGeom prst="rect">
                <a:avLst/>
              </a:prstGeom>
              <a:blipFill>
                <a:blip r:embed="rId4"/>
                <a:stretch>
                  <a:fillRect b="-294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95A2CC5B-4E29-406B-8D49-4E58F7948BA9}"/>
              </a:ext>
            </a:extLst>
          </p:cNvPr>
          <p:cNvSpPr txBox="1"/>
          <p:nvPr/>
        </p:nvSpPr>
        <p:spPr>
          <a:xfrm>
            <a:off x="695574" y="3097318"/>
            <a:ext cx="1004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Si un campo vectorial no cumple esta condición decimos de él que es disipativo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49D133E-6D4C-4855-9817-0A61959454F3}"/>
              </a:ext>
            </a:extLst>
          </p:cNvPr>
          <p:cNvSpPr txBox="1"/>
          <p:nvPr/>
        </p:nvSpPr>
        <p:spPr>
          <a:xfrm>
            <a:off x="903140" y="3975828"/>
            <a:ext cx="30257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Campos conservativos</a:t>
            </a:r>
          </a:p>
          <a:p>
            <a:r>
              <a:rPr lang="es-ES" sz="2400" dirty="0">
                <a:solidFill>
                  <a:srgbClr val="00B0F0"/>
                </a:solidFill>
              </a:rPr>
              <a:t>Campo gravitatorio</a:t>
            </a:r>
          </a:p>
          <a:p>
            <a:r>
              <a:rPr lang="es-ES" sz="2400" dirty="0">
                <a:solidFill>
                  <a:srgbClr val="00B0F0"/>
                </a:solidFill>
              </a:rPr>
              <a:t>Campo eléctrico </a:t>
            </a:r>
          </a:p>
          <a:p>
            <a:r>
              <a:rPr lang="es-ES" sz="2400" dirty="0">
                <a:solidFill>
                  <a:srgbClr val="00B0F0"/>
                </a:solidFill>
              </a:rPr>
              <a:t>Fuerzas elásticas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2ABC475-4ED3-4F32-BEB8-13E8A14A2EEE}"/>
              </a:ext>
            </a:extLst>
          </p:cNvPr>
          <p:cNvSpPr txBox="1"/>
          <p:nvPr/>
        </p:nvSpPr>
        <p:spPr>
          <a:xfrm>
            <a:off x="6756793" y="4150116"/>
            <a:ext cx="3424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Campos no conservativos</a:t>
            </a:r>
          </a:p>
          <a:p>
            <a:r>
              <a:rPr lang="es-ES" sz="2400" dirty="0">
                <a:solidFill>
                  <a:srgbClr val="00B0F0"/>
                </a:solidFill>
              </a:rPr>
              <a:t>Campo magnético</a:t>
            </a:r>
          </a:p>
          <a:p>
            <a:r>
              <a:rPr lang="es-ES" sz="2400" dirty="0">
                <a:solidFill>
                  <a:srgbClr val="00B0F0"/>
                </a:solidFill>
              </a:rPr>
              <a:t>Fuerzas rozamiento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87FB83-CABA-4479-A2EF-7225AED1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21CE27-9CBC-4C79-9F3A-2B81CC30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55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84F4DB30-EE24-4A08-894D-5023DAEF1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3" y="1374033"/>
            <a:ext cx="8534460" cy="98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s-ES" altLang="es-E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Magnitud escalar</a:t>
            </a:r>
            <a:r>
              <a:rPr lang="es-ES" altLang="es-ES" sz="1600" b="1" dirty="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  <a:r>
              <a:rPr lang="es-ES" altLang="es-E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600" dirty="0">
                <a:latin typeface="Arial" panose="020B0604020202020204" pitchFamily="34" charset="0"/>
              </a:rPr>
              <a:t>Aquéllas cuya medida queda completamente especificada por un número real y su unidad.  </a:t>
            </a:r>
          </a:p>
          <a:p>
            <a:pPr algn="just">
              <a:lnSpc>
                <a:spcPct val="125000"/>
              </a:lnSpc>
            </a:pPr>
            <a:r>
              <a:rPr lang="es-ES" altLang="es-ES" sz="1600" i="1" dirty="0">
                <a:solidFill>
                  <a:srgbClr val="00B0F0"/>
                </a:solidFill>
                <a:latin typeface="Arial" panose="020B0604020202020204" pitchFamily="34" charset="0"/>
              </a:rPr>
              <a:t>Ejemplos:</a:t>
            </a:r>
            <a:r>
              <a:rPr lang="es-ES" altLang="es-ES" sz="1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600" dirty="0">
                <a:latin typeface="Arial" panose="020B0604020202020204" pitchFamily="34" charset="0"/>
              </a:rPr>
              <a:t> </a:t>
            </a:r>
            <a:r>
              <a:rPr lang="es-ES" altLang="es-ES" sz="1600" b="1" dirty="0">
                <a:latin typeface="Arial" panose="020B0604020202020204" pitchFamily="34" charset="0"/>
              </a:rPr>
              <a:t>la masa, la temperatura, la presión, la energía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B7334D5B-DE2B-4D1F-AF7F-4D741F17F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593227"/>
            <a:ext cx="8534400" cy="190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s-ES" altLang="es-E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Magnitud vectorial</a:t>
            </a:r>
            <a:r>
              <a:rPr lang="es-ES" altLang="es-ES" sz="1600" b="1" dirty="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  <a:r>
              <a:rPr lang="es-ES" altLang="es-E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600" dirty="0">
                <a:latin typeface="Arial" panose="020B0604020202020204" pitchFamily="34" charset="0"/>
              </a:rPr>
              <a:t>Aquéllas en las que para su determinación se necesitan tres números reales y su unidad. O equivalentemente, un módulo (definido por una número real positivo y su unidad), una dirección (definida por una recta) y un sentido. Estas magnitudes se pueden representar por una recta orientada también llamada </a:t>
            </a:r>
            <a:r>
              <a:rPr lang="es-ES" altLang="es-ES" sz="1600" dirty="0">
                <a:solidFill>
                  <a:srgbClr val="FF0000"/>
                </a:solidFill>
                <a:latin typeface="Arial" panose="020B0604020202020204" pitchFamily="34" charset="0"/>
              </a:rPr>
              <a:t>vector</a:t>
            </a:r>
            <a:r>
              <a:rPr lang="es-ES" altLang="es-ES" sz="1600" dirty="0"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s-ES" altLang="es-ES" sz="1600" i="1" dirty="0">
                <a:solidFill>
                  <a:srgbClr val="00B0F0"/>
                </a:solidFill>
                <a:latin typeface="Arial" panose="020B0604020202020204" pitchFamily="34" charset="0"/>
              </a:rPr>
              <a:t>Ejemplos</a:t>
            </a:r>
            <a:r>
              <a:rPr lang="es-ES" altLang="es-ES" sz="1600" i="1" dirty="0">
                <a:latin typeface="Arial" panose="020B0604020202020204" pitchFamily="34" charset="0"/>
              </a:rPr>
              <a:t>:</a:t>
            </a:r>
            <a:r>
              <a:rPr lang="es-ES" altLang="es-ES" sz="1600" dirty="0">
                <a:latin typeface="Arial" panose="020B0604020202020204" pitchFamily="34" charset="0"/>
              </a:rPr>
              <a:t>  </a:t>
            </a:r>
            <a:r>
              <a:rPr lang="es-ES" altLang="es-ES" sz="1600" b="1" dirty="0">
                <a:latin typeface="Arial" panose="020B0604020202020204" pitchFamily="34" charset="0"/>
              </a:rPr>
              <a:t>el desplazamiento, la velocidad, la fuerza, la aceleración, campo gravitatorio, campo eléctrico, campo magnético</a:t>
            </a:r>
          </a:p>
        </p:txBody>
      </p:sp>
      <p:grpSp>
        <p:nvGrpSpPr>
          <p:cNvPr id="8" name="Group 30">
            <a:extLst>
              <a:ext uri="{FF2B5EF4-FFF2-40B4-BE49-F238E27FC236}">
                <a16:creationId xmlns:a16="http://schemas.microsoft.com/office/drawing/2014/main" id="{817230CD-9CC1-40DE-B71E-8DA38A8866D7}"/>
              </a:ext>
            </a:extLst>
          </p:cNvPr>
          <p:cNvGrpSpPr>
            <a:grpSpLocks/>
          </p:cNvGrpSpPr>
          <p:nvPr/>
        </p:nvGrpSpPr>
        <p:grpSpPr bwMode="auto">
          <a:xfrm>
            <a:off x="5816534" y="4280787"/>
            <a:ext cx="4114800" cy="2146300"/>
            <a:chOff x="1248" y="2544"/>
            <a:chExt cx="2592" cy="1352"/>
          </a:xfrm>
        </p:grpSpPr>
        <p:sp>
          <p:nvSpPr>
            <p:cNvPr id="9" name="Line 31">
              <a:extLst>
                <a:ext uri="{FF2B5EF4-FFF2-40B4-BE49-F238E27FC236}">
                  <a16:creationId xmlns:a16="http://schemas.microsoft.com/office/drawing/2014/main" id="{8412F908-4992-4961-B4A7-35AB2FF3B6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544"/>
              <a:ext cx="2208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ADC8734-8A3D-477B-A74C-FB8C0CC81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2976"/>
              <a:ext cx="972" cy="596"/>
            </a:xfrm>
            <a:custGeom>
              <a:avLst/>
              <a:gdLst>
                <a:gd name="T0" fmla="*/ 0 w 972"/>
                <a:gd name="T1" fmla="*/ 596 h 596"/>
                <a:gd name="T2" fmla="*/ 972 w 972"/>
                <a:gd name="T3" fmla="*/ 0 h 5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72" h="596">
                  <a:moveTo>
                    <a:pt x="0" y="596"/>
                  </a:moveTo>
                  <a:lnTo>
                    <a:pt x="972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11" name="Object 33">
              <a:extLst>
                <a:ext uri="{FF2B5EF4-FFF2-40B4-BE49-F238E27FC236}">
                  <a16:creationId xmlns:a16="http://schemas.microsoft.com/office/drawing/2014/main" id="{7EA0177F-C5F1-4134-B8AD-F75B284CD2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42" y="3323"/>
            <a:ext cx="166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2" imgW="152268" imgH="164957" progId="Equation.3">
                    <p:embed/>
                  </p:oleObj>
                </mc:Choice>
                <mc:Fallback>
                  <p:oleObj name="Ecuación" r:id="rId2" imgW="152268" imgH="164957" progId="Equation.3">
                    <p:embed/>
                    <p:pic>
                      <p:nvPicPr>
                        <p:cNvPr id="3082" name="Object 33">
                          <a:extLst>
                            <a:ext uri="{FF2B5EF4-FFF2-40B4-BE49-F238E27FC236}">
                              <a16:creationId xmlns:a16="http://schemas.microsoft.com/office/drawing/2014/main" id="{6BB294C6-AA0E-4A67-9B53-A3F7D7FF07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2" y="3323"/>
                          <a:ext cx="166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4">
              <a:extLst>
                <a:ext uri="{FF2B5EF4-FFF2-40B4-BE49-F238E27FC236}">
                  <a16:creationId xmlns:a16="http://schemas.microsoft.com/office/drawing/2014/main" id="{1957B9D8-0D69-465B-9733-E49312AAC3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2" y="2784"/>
            <a:ext cx="194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4" imgW="177492" imgH="164814" progId="Equation.3">
                    <p:embed/>
                  </p:oleObj>
                </mc:Choice>
                <mc:Fallback>
                  <p:oleObj name="Ecuación" r:id="rId4" imgW="177492" imgH="164814" progId="Equation.3">
                    <p:embed/>
                    <p:pic>
                      <p:nvPicPr>
                        <p:cNvPr id="3083" name="Object 34">
                          <a:extLst>
                            <a:ext uri="{FF2B5EF4-FFF2-40B4-BE49-F238E27FC236}">
                              <a16:creationId xmlns:a16="http://schemas.microsoft.com/office/drawing/2014/main" id="{5F2E1262-9FB7-43B8-A455-CCBB18E49B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2" y="2784"/>
                          <a:ext cx="194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5">
              <a:extLst>
                <a:ext uri="{FF2B5EF4-FFF2-40B4-BE49-F238E27FC236}">
                  <a16:creationId xmlns:a16="http://schemas.microsoft.com/office/drawing/2014/main" id="{99BC53E8-227F-4C93-BECA-5F66D59B10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02" y="3035"/>
            <a:ext cx="138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6" imgW="126780" imgH="164814" progId="Equation.3">
                    <p:embed/>
                  </p:oleObj>
                </mc:Choice>
                <mc:Fallback>
                  <p:oleObj name="Ecuación" r:id="rId6" imgW="126780" imgH="164814" progId="Equation.3">
                    <p:embed/>
                    <p:pic>
                      <p:nvPicPr>
                        <p:cNvPr id="3084" name="Object 35">
                          <a:extLst>
                            <a:ext uri="{FF2B5EF4-FFF2-40B4-BE49-F238E27FC236}">
                              <a16:creationId xmlns:a16="http://schemas.microsoft.com/office/drawing/2014/main" id="{F9624EF6-9078-4219-963F-D3DE9B4EBB6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2" y="3035"/>
                          <a:ext cx="138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36">
              <a:extLst>
                <a:ext uri="{FF2B5EF4-FFF2-40B4-BE49-F238E27FC236}">
                  <a16:creationId xmlns:a16="http://schemas.microsoft.com/office/drawing/2014/main" id="{C570E391-BB5F-4E48-8949-DC6730456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552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ES" sz="1800">
                  <a:latin typeface="Times New Roman" panose="02020603050405020304" pitchFamily="18" charset="0"/>
                </a:rPr>
                <a:t>dirección</a:t>
              </a:r>
            </a:p>
          </p:txBody>
        </p:sp>
        <p:sp>
          <p:nvSpPr>
            <p:cNvPr id="15" name="Text Box 37">
              <a:extLst>
                <a:ext uri="{FF2B5EF4-FFF2-40B4-BE49-F238E27FC236}">
                  <a16:creationId xmlns:a16="http://schemas.microsoft.com/office/drawing/2014/main" id="{EA940610-350B-4BB0-B078-610B7B783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640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ES" sz="1800">
                  <a:latin typeface="Times New Roman" panose="02020603050405020304" pitchFamily="18" charset="0"/>
                </a:rPr>
                <a:t>sentido</a:t>
              </a:r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51A23AE3-4381-43C1-BAA9-24994B4AF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832"/>
              <a:ext cx="184" cy="128"/>
            </a:xfrm>
            <a:custGeom>
              <a:avLst/>
              <a:gdLst>
                <a:gd name="T0" fmla="*/ 184 w 184"/>
                <a:gd name="T1" fmla="*/ 128 h 128"/>
                <a:gd name="T2" fmla="*/ 0 w 184"/>
                <a:gd name="T3" fmla="*/ 0 h 1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4" h="128">
                  <a:moveTo>
                    <a:pt x="184" y="128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" name="Text Box 39">
              <a:extLst>
                <a:ext uri="{FF2B5EF4-FFF2-40B4-BE49-F238E27FC236}">
                  <a16:creationId xmlns:a16="http://schemas.microsoft.com/office/drawing/2014/main" id="{0CBD0B19-77EE-43F1-B66F-B8253D4A1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408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ES" sz="1800">
                  <a:latin typeface="Times New Roman" panose="02020603050405020304" pitchFamily="18" charset="0"/>
                </a:rPr>
                <a:t>módulo</a:t>
              </a:r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1FA4371C-0638-4612-B71A-A44A6985F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3128"/>
              <a:ext cx="992" cy="608"/>
            </a:xfrm>
            <a:custGeom>
              <a:avLst/>
              <a:gdLst>
                <a:gd name="T0" fmla="*/ 0 w 992"/>
                <a:gd name="T1" fmla="*/ 608 h 608"/>
                <a:gd name="T2" fmla="*/ 992 w 992"/>
                <a:gd name="T3" fmla="*/ 0 h 6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92" h="608">
                  <a:moveTo>
                    <a:pt x="0" y="608"/>
                  </a:moveTo>
                  <a:lnTo>
                    <a:pt x="99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BB14126C-2A8A-4186-B0C7-5CE774AC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3576"/>
              <a:ext cx="200" cy="320"/>
            </a:xfrm>
            <a:custGeom>
              <a:avLst/>
              <a:gdLst>
                <a:gd name="T0" fmla="*/ 0 w 200"/>
                <a:gd name="T1" fmla="*/ 0 h 320"/>
                <a:gd name="T2" fmla="*/ 200 w 200"/>
                <a:gd name="T3" fmla="*/ 320 h 3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" h="320">
                  <a:moveTo>
                    <a:pt x="0" y="0"/>
                  </a:moveTo>
                  <a:lnTo>
                    <a:pt x="200" y="320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5CF1BB8B-6378-412E-A7B2-AB49754A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980"/>
              <a:ext cx="200" cy="296"/>
            </a:xfrm>
            <a:custGeom>
              <a:avLst/>
              <a:gdLst>
                <a:gd name="T0" fmla="*/ 0 w 200"/>
                <a:gd name="T1" fmla="*/ 0 h 296"/>
                <a:gd name="T2" fmla="*/ 200 w 200"/>
                <a:gd name="T3" fmla="*/ 296 h 2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" h="296">
                  <a:moveTo>
                    <a:pt x="0" y="0"/>
                  </a:moveTo>
                  <a:lnTo>
                    <a:pt x="200" y="296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66B6429-0BCC-4F9A-AA78-C5C7CE8FC8FC}"/>
              </a:ext>
            </a:extLst>
          </p:cNvPr>
          <p:cNvSpPr txBox="1"/>
          <p:nvPr/>
        </p:nvSpPr>
        <p:spPr>
          <a:xfrm>
            <a:off x="2457450" y="430913"/>
            <a:ext cx="62049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MAGNITUDES VECTORIALES Y ESCALARES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FD234F4-35D9-4BC5-837B-374D9D67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760DCA-D623-44C8-8C9A-EEDAA084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6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6171E6-FEDF-4797-A83C-39C5820E9143}"/>
              </a:ext>
            </a:extLst>
          </p:cNvPr>
          <p:cNvSpPr txBox="1"/>
          <p:nvPr/>
        </p:nvSpPr>
        <p:spPr>
          <a:xfrm>
            <a:off x="1830851" y="334161"/>
            <a:ext cx="54905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CAMPOS CONSERVATIVOS: ejemplos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9075BE-5CEC-4BBB-B1B8-9D6F78F33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" y="1109207"/>
            <a:ext cx="9581322" cy="1987826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3D0599-DDE1-4036-B6AA-1BF2C669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CAE970-F64D-4779-A88F-99E67FBD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30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781C9A-8F7B-419F-8686-9B8236945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056" y="1948363"/>
            <a:ext cx="3438525" cy="27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52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310820" y="412656"/>
            <a:ext cx="8770288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/>
              <a:t>ENERGIA POTENCIAL EN UN CAMPO DE FUERZAS CONSERVATIVOS</a:t>
            </a:r>
            <a:endParaRPr lang="es-ES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280" y="995254"/>
            <a:ext cx="9469248" cy="204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241E96C-25D7-459D-85F4-A5C5E2B0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65C4310-334F-486D-A3E1-93944125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31</a:t>
            </a:fld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B97FA76-0764-4269-8839-535F6C4EA1F9}"/>
                  </a:ext>
                </a:extLst>
              </p:cNvPr>
              <p:cNvSpPr txBox="1"/>
              <p:nvPr/>
            </p:nvSpPr>
            <p:spPr>
              <a:xfrm>
                <a:off x="570424" y="3360272"/>
                <a:ext cx="5292090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B97FA76-0764-4269-8839-535F6C4EA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24" y="3360272"/>
                <a:ext cx="5292090" cy="5754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16B5EA7-081C-4CB2-B77D-242DCECB40BA}"/>
                  </a:ext>
                </a:extLst>
              </p:cNvPr>
              <p:cNvSpPr txBox="1"/>
              <p:nvPr/>
            </p:nvSpPr>
            <p:spPr>
              <a:xfrm>
                <a:off x="128004" y="4542387"/>
                <a:ext cx="5292090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=−∆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16B5EA7-081C-4CB2-B77D-242DCECB4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4" y="4542387"/>
                <a:ext cx="5292090" cy="5754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D42212E-DC82-493F-86B8-3827C7E65B0E}"/>
                  </a:ext>
                </a:extLst>
              </p:cNvPr>
              <p:cNvSpPr txBox="1"/>
              <p:nvPr/>
            </p:nvSpPr>
            <p:spPr>
              <a:xfrm>
                <a:off x="4768155" y="3182335"/>
                <a:ext cx="1206164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s-E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Fuerza 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D42212E-DC82-493F-86B8-3827C7E65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155" y="3182335"/>
                <a:ext cx="1206164" cy="437492"/>
              </a:xfrm>
              <a:prstGeom prst="rect">
                <a:avLst/>
              </a:prstGeom>
              <a:blipFill>
                <a:blip r:embed="rId6"/>
                <a:stretch>
                  <a:fillRect t="-18056" r="-4545" b="-236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87B267F-6208-4B31-AF04-874CFF92EEE4}"/>
                  </a:ext>
                </a:extLst>
              </p:cNvPr>
              <p:cNvSpPr txBox="1"/>
              <p:nvPr/>
            </p:nvSpPr>
            <p:spPr>
              <a:xfrm>
                <a:off x="4731274" y="3508220"/>
                <a:ext cx="22624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s-E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Energía potencial</a:t>
                </a: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87B267F-6208-4B31-AF04-874CFF92E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274" y="3508220"/>
                <a:ext cx="2262479" cy="400110"/>
              </a:xfrm>
              <a:prstGeom prst="rect">
                <a:avLst/>
              </a:prstGeom>
              <a:blipFill>
                <a:blip r:embed="rId7"/>
                <a:stretch>
                  <a:fillRect t="-7576" r="-2695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5154D88-19FA-407A-A4BF-C2D407B4C818}"/>
                  </a:ext>
                </a:extLst>
              </p:cNvPr>
              <p:cNvSpPr txBox="1"/>
              <p:nvPr/>
            </p:nvSpPr>
            <p:spPr>
              <a:xfrm>
                <a:off x="4806684" y="4583947"/>
                <a:ext cx="1226820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campo 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5154D88-19FA-407A-A4BF-C2D407B4C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684" y="4583947"/>
                <a:ext cx="1226820" cy="437492"/>
              </a:xfrm>
              <a:prstGeom prst="rect">
                <a:avLst/>
              </a:prstGeom>
              <a:blipFill>
                <a:blip r:embed="rId8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B017545-2F55-4456-9266-89DAE10431BE}"/>
                  </a:ext>
                </a:extLst>
              </p:cNvPr>
              <p:cNvSpPr txBox="1"/>
              <p:nvPr/>
            </p:nvSpPr>
            <p:spPr>
              <a:xfrm>
                <a:off x="4815095" y="5049341"/>
                <a:ext cx="13613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potencial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B017545-2F55-4456-9266-89DAE1043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95" y="5049341"/>
                <a:ext cx="1361398" cy="400110"/>
              </a:xfrm>
              <a:prstGeom prst="rect">
                <a:avLst/>
              </a:prstGeom>
              <a:blipFill>
                <a:blip r:embed="rId9"/>
                <a:stretch>
                  <a:fillRect t="-7576" r="-4933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brir llave 7">
            <a:extLst>
              <a:ext uri="{FF2B5EF4-FFF2-40B4-BE49-F238E27FC236}">
                <a16:creationId xmlns:a16="http://schemas.microsoft.com/office/drawing/2014/main" id="{2D993D8B-6201-4D5F-99AA-B895F18DE39C}"/>
              </a:ext>
            </a:extLst>
          </p:cNvPr>
          <p:cNvSpPr/>
          <p:nvPr/>
        </p:nvSpPr>
        <p:spPr>
          <a:xfrm>
            <a:off x="4703814" y="3182335"/>
            <a:ext cx="111281" cy="97787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80D09551-7D3B-4243-AE03-079876E1E1FF}"/>
              </a:ext>
            </a:extLst>
          </p:cNvPr>
          <p:cNvSpPr/>
          <p:nvPr/>
        </p:nvSpPr>
        <p:spPr>
          <a:xfrm>
            <a:off x="4680954" y="4578171"/>
            <a:ext cx="134141" cy="97787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BB0B916-31D6-4975-A323-24720ECCA86F}"/>
                  </a:ext>
                </a:extLst>
              </p:cNvPr>
              <p:cNvSpPr txBox="1"/>
              <p:nvPr/>
            </p:nvSpPr>
            <p:spPr>
              <a:xfrm>
                <a:off x="4748024" y="3845269"/>
                <a:ext cx="12558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s-E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trabajo</a:t>
                </a: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BB0B916-31D6-4975-A323-24720ECCA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24" y="3845269"/>
                <a:ext cx="1255857" cy="400110"/>
              </a:xfrm>
              <a:prstGeom prst="rect">
                <a:avLst/>
              </a:prstGeom>
              <a:blipFill>
                <a:blip r:embed="rId10"/>
                <a:stretch>
                  <a:fillRect t="-9231" r="-4369" b="-2769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072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6171E6-FEDF-4797-A83C-39C5820E9143}"/>
              </a:ext>
            </a:extLst>
          </p:cNvPr>
          <p:cNvSpPr txBox="1"/>
          <p:nvPr/>
        </p:nvSpPr>
        <p:spPr>
          <a:xfrm>
            <a:off x="2662858" y="268847"/>
            <a:ext cx="54905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CAMPOS CONSERVATIVOS: ejemplos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FC0013-97FC-4909-BA74-79F2A329F24F}"/>
              </a:ext>
            </a:extLst>
          </p:cNvPr>
          <p:cNvSpPr txBox="1"/>
          <p:nvPr/>
        </p:nvSpPr>
        <p:spPr>
          <a:xfrm>
            <a:off x="241663" y="886097"/>
            <a:ext cx="1159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expresión de “</a:t>
            </a:r>
            <a:r>
              <a:rPr lang="es-E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Energía Cinética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=1/2 m v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corresponde a la energía potencial de una fuerza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84D9BB-D45F-43D4-9AA7-19B058E3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D39612-3D3B-416D-BAE6-3FA39694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32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68C9D5-04D8-46CF-8F91-6134A46A2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67" y="1273716"/>
            <a:ext cx="3847287" cy="54477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3EA06-AB5C-4FEE-B2F8-2A5324B92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142" y="2119692"/>
            <a:ext cx="343844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68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6171E6-FEDF-4797-A83C-39C5820E9143}"/>
              </a:ext>
            </a:extLst>
          </p:cNvPr>
          <p:cNvSpPr txBox="1"/>
          <p:nvPr/>
        </p:nvSpPr>
        <p:spPr>
          <a:xfrm>
            <a:off x="1830851" y="334161"/>
            <a:ext cx="54905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CAMPOS CONSERVATIVOS: ejemplos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5769D1-6DF0-4135-9E4D-569E8436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8C957A-9ABD-4112-81E6-160A9E92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33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17C6DE-3239-45B0-9F2F-1FC5183885A1}"/>
              </a:ext>
            </a:extLst>
          </p:cNvPr>
          <p:cNvSpPr txBox="1"/>
          <p:nvPr/>
        </p:nvSpPr>
        <p:spPr>
          <a:xfrm>
            <a:off x="228600" y="859040"/>
            <a:ext cx="10309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Las fuerzas de rozamiento actúan siempre en sentido contrario al movimiento con un modulo F=µmg. Suponed que debemos mover un objeto del punto A al punto C. </a:t>
            </a:r>
          </a:p>
          <a:p>
            <a:r>
              <a:rPr lang="es-ES" sz="1600" dirty="0"/>
              <a:t>Calcular el trabajo del as fuerzas de rozamiento a través de la diagonal que une A y C. </a:t>
            </a:r>
          </a:p>
          <a:p>
            <a:r>
              <a:rPr lang="es-ES" sz="1600" dirty="0"/>
              <a:t>Calcular el trabajo a través del recorrido que pasa por el punto B</a:t>
            </a:r>
          </a:p>
          <a:p>
            <a:r>
              <a:rPr lang="es-ES" sz="1600" dirty="0"/>
              <a:t>¿Los trabajos son iguales?</a:t>
            </a:r>
          </a:p>
          <a:p>
            <a:r>
              <a:rPr lang="es-ES" sz="1600" dirty="0"/>
              <a:t>¿El rozamiento es un fuerza conservativa?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BEC94DA-792D-4841-8863-D1EB984704F6}"/>
              </a:ext>
            </a:extLst>
          </p:cNvPr>
          <p:cNvSpPr/>
          <p:nvPr/>
        </p:nvSpPr>
        <p:spPr>
          <a:xfrm>
            <a:off x="834390" y="311768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C85503B-6917-4658-8C91-94DBD319CAEE}"/>
              </a:ext>
            </a:extLst>
          </p:cNvPr>
          <p:cNvSpPr/>
          <p:nvPr/>
        </p:nvSpPr>
        <p:spPr>
          <a:xfrm>
            <a:off x="1758851" y="3120496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B608002-0C83-4444-B98A-3673B4089331}"/>
              </a:ext>
            </a:extLst>
          </p:cNvPr>
          <p:cNvSpPr/>
          <p:nvPr/>
        </p:nvSpPr>
        <p:spPr>
          <a:xfrm>
            <a:off x="1758461" y="398255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1752F5A-94DC-4C71-8176-F0E9A44BB8F9}"/>
              </a:ext>
            </a:extLst>
          </p:cNvPr>
          <p:cNvSpPr txBox="1"/>
          <p:nvPr/>
        </p:nvSpPr>
        <p:spPr>
          <a:xfrm>
            <a:off x="552674" y="30596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460A96F-2856-408A-93A3-E8E5BA196EB5}"/>
              </a:ext>
            </a:extLst>
          </p:cNvPr>
          <p:cNvSpPr txBox="1"/>
          <p:nvPr/>
        </p:nvSpPr>
        <p:spPr>
          <a:xfrm>
            <a:off x="1820741" y="306038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B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55F820-4490-4C83-B7E8-55C9F1BBF35A}"/>
              </a:ext>
            </a:extLst>
          </p:cNvPr>
          <p:cNvSpPr txBox="1"/>
          <p:nvPr/>
        </p:nvSpPr>
        <p:spPr>
          <a:xfrm>
            <a:off x="1775678" y="40351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62139BD-0B82-4978-BDDC-887F491E3DD2}"/>
              </a:ext>
            </a:extLst>
          </p:cNvPr>
          <p:cNvCxnSpPr>
            <a:cxnSpLocks/>
          </p:cNvCxnSpPr>
          <p:nvPr/>
        </p:nvCxnSpPr>
        <p:spPr>
          <a:xfrm>
            <a:off x="932280" y="3231196"/>
            <a:ext cx="764100" cy="774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0B3E77A-5C4E-4574-97A4-BEDFC552CAAE}"/>
              </a:ext>
            </a:extLst>
          </p:cNvPr>
          <p:cNvCxnSpPr/>
          <p:nvPr/>
        </p:nvCxnSpPr>
        <p:spPr>
          <a:xfrm>
            <a:off x="1023720" y="3153683"/>
            <a:ext cx="57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FF525651-FAD0-4DF4-8C45-41B4A8E6ACF9}"/>
              </a:ext>
            </a:extLst>
          </p:cNvPr>
          <p:cNvCxnSpPr>
            <a:cxnSpLocks/>
          </p:cNvCxnSpPr>
          <p:nvPr/>
        </p:nvCxnSpPr>
        <p:spPr>
          <a:xfrm>
            <a:off x="1794461" y="3309157"/>
            <a:ext cx="0" cy="57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5179E13-F4E5-4320-B389-8054B037453B}"/>
              </a:ext>
            </a:extLst>
          </p:cNvPr>
          <p:cNvSpPr txBox="1"/>
          <p:nvPr/>
        </p:nvSpPr>
        <p:spPr>
          <a:xfrm>
            <a:off x="1203172" y="274835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Bodoni MT" panose="02070603080606020203" pitchFamily="18" charset="0"/>
                <a:cs typeface="Aharoni" panose="02010803020104030203" pitchFamily="2" charset="-79"/>
              </a:rPr>
              <a:t>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B79ED7E-24A2-42F3-942C-7FA73521C329}"/>
              </a:ext>
            </a:extLst>
          </p:cNvPr>
          <p:cNvSpPr txBox="1"/>
          <p:nvPr/>
        </p:nvSpPr>
        <p:spPr>
          <a:xfrm>
            <a:off x="1879570" y="344736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Bodoni MT" panose="02070603080606020203" pitchFamily="18" charset="0"/>
                <a:cs typeface="Aharoni" panose="02010803020104030203" pitchFamily="2" charset="-79"/>
              </a:rPr>
              <a:t>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F94FE5-E786-42F4-A483-FF0E665B5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179" y="2829761"/>
            <a:ext cx="343844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58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594A8F6-2249-4FB4-A4EE-064B17CD888F}"/>
              </a:ext>
            </a:extLst>
          </p:cNvPr>
          <p:cNvSpPr txBox="1"/>
          <p:nvPr/>
        </p:nvSpPr>
        <p:spPr>
          <a:xfrm>
            <a:off x="901211" y="242721"/>
            <a:ext cx="40975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PROBLEMAS PROPUESTOS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8C2A67-D150-4AFF-B477-F2A3FB9D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4073F5-29DE-4CF6-8F92-AD5234F5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34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E8910E-2472-4499-A039-E4AA2249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2" y="1015404"/>
            <a:ext cx="7416516" cy="23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1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594A8F6-2249-4FB4-A4EE-064B17CD888F}"/>
              </a:ext>
            </a:extLst>
          </p:cNvPr>
          <p:cNvSpPr txBox="1"/>
          <p:nvPr/>
        </p:nvSpPr>
        <p:spPr>
          <a:xfrm>
            <a:off x="901211" y="242721"/>
            <a:ext cx="40975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PROBLEMAS PROPUESTOS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7AE558-CA85-4E5E-AD07-1FADB6E9F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39" y="1180437"/>
            <a:ext cx="9581322" cy="1997765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8C2A67-D150-4AFF-B477-F2A3FB9D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4073F5-29DE-4CF6-8F92-AD5234F5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18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EA971CC-8A7D-4B2D-A659-500E78F7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3AA8E2-37C7-4202-8FA5-23365F14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36</a:t>
            </a:fld>
            <a:endParaRPr lang="es-ES"/>
          </a:p>
        </p:txBody>
      </p:sp>
      <p:pic>
        <p:nvPicPr>
          <p:cNvPr id="1026" name="Imagen 4">
            <a:extLst>
              <a:ext uri="{FF2B5EF4-FFF2-40B4-BE49-F238E27FC236}">
                <a16:creationId xmlns:a16="http://schemas.microsoft.com/office/drawing/2014/main" id="{214B2601-C38E-4960-9828-DF08EAB6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6" y="2925452"/>
            <a:ext cx="503238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1">
            <a:extLst>
              <a:ext uri="{FF2B5EF4-FFF2-40B4-BE49-F238E27FC236}">
                <a16:creationId xmlns:a16="http://schemas.microsoft.com/office/drawing/2014/main" id="{1357DDF0-3748-47B4-A330-64F7322A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BEE"/>
              </a:clrFrom>
              <a:clrTo>
                <a:srgbClr val="EDEBE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1" y="2742637"/>
            <a:ext cx="2079625" cy="16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C6D2B4-7093-4F33-A997-625C3BE6C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68" y="880452"/>
            <a:ext cx="9600705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campo eléctrico uniforme en la dirección del eje x tiene un flujo a través de una superficie a lo largo del plano </a:t>
            </a:r>
            <a:r>
              <a:rPr kumimoji="0" lang="es-ES" altLang="es-E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yz</a:t>
            </a: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(plano A en la figura) de φ=2 </a:t>
            </a:r>
            <a:r>
              <a:rPr kumimoji="0" lang="es-ES" altLang="es-E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</a:t>
            </a: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giramos esa misma superficie 45 grados (plano B en la Figura). ¿Cuánto valdrá el flujo eléctrico a través de esta superficie?</a:t>
            </a: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¿Y si lo giramos 90 grados (plano C en la figura)?</a:t>
            </a: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F38F6-ADB4-4399-891C-D8A6E06D2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4950" y="43729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598DE83-F10C-4992-AF56-F0B41A266E56}"/>
              </a:ext>
            </a:extLst>
          </p:cNvPr>
          <p:cNvSpPr txBox="1"/>
          <p:nvPr/>
        </p:nvSpPr>
        <p:spPr>
          <a:xfrm>
            <a:off x="901211" y="242721"/>
            <a:ext cx="40975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PROBLEMAS PROPUESTOS</a:t>
            </a:r>
          </a:p>
        </p:txBody>
      </p:sp>
    </p:spTree>
    <p:extLst>
      <p:ext uri="{BB962C8B-B14F-4D97-AF65-F5344CB8AC3E}">
        <p14:creationId xmlns:p14="http://schemas.microsoft.com/office/powerpoint/2010/main" val="551581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BCF7D6-E7A5-42A8-A89D-8BF5FE651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98" y="1589267"/>
            <a:ext cx="9104243" cy="38762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3731A6D-6F37-4792-985A-3279F95B2E3E}"/>
              </a:ext>
            </a:extLst>
          </p:cNvPr>
          <p:cNvSpPr txBox="1"/>
          <p:nvPr/>
        </p:nvSpPr>
        <p:spPr>
          <a:xfrm>
            <a:off x="901211" y="242721"/>
            <a:ext cx="40975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PROBLEMAS PROPUESTOS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C9C13F3-E89A-4643-B8E9-4D260D0A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387555-DCAD-4B3A-9D20-6B92FC31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661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594A8F6-2249-4FB4-A4EE-064B17CD888F}"/>
              </a:ext>
            </a:extLst>
          </p:cNvPr>
          <p:cNvSpPr txBox="1"/>
          <p:nvPr/>
        </p:nvSpPr>
        <p:spPr>
          <a:xfrm>
            <a:off x="901211" y="242721"/>
            <a:ext cx="40975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PROBLEMAS PROPUESTOS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C0E400-ADC5-4CD1-90E3-94AB7EA30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38" y="1150620"/>
            <a:ext cx="8627165" cy="685800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691DA3-BE5F-4A8A-BF19-9A0D1C3A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85FD1B-ACD5-4CE1-B862-254B630E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292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594A8F6-2249-4FB4-A4EE-064B17CD888F}"/>
              </a:ext>
            </a:extLst>
          </p:cNvPr>
          <p:cNvSpPr txBox="1"/>
          <p:nvPr/>
        </p:nvSpPr>
        <p:spPr>
          <a:xfrm>
            <a:off x="901211" y="242721"/>
            <a:ext cx="40975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PROBLEMAS PROPUESTOS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B67B32-AC80-4C0D-B4DC-A93D274D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077"/>
            <a:ext cx="12085983" cy="1083365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67E02B-F573-43E7-A09C-68C53C7B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CBBEC7-CD80-4744-852F-06114E7F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39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743DE7-72EB-4537-A2E2-7410587F4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722" y="2176591"/>
            <a:ext cx="2130908" cy="17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>
            <a:extLst>
              <a:ext uri="{FF2B5EF4-FFF2-40B4-BE49-F238E27FC236}">
                <a16:creationId xmlns:a16="http://schemas.microsoft.com/office/drawing/2014/main" id="{2E01D4B2-0E2A-45C0-B3F9-D6043E42244A}"/>
              </a:ext>
            </a:extLst>
          </p:cNvPr>
          <p:cNvGrpSpPr>
            <a:grpSpLocks/>
          </p:cNvGrpSpPr>
          <p:nvPr/>
        </p:nvGrpSpPr>
        <p:grpSpPr bwMode="auto">
          <a:xfrm>
            <a:off x="4804571" y="3632236"/>
            <a:ext cx="4114800" cy="2146300"/>
            <a:chOff x="1248" y="2544"/>
            <a:chExt cx="2592" cy="1352"/>
          </a:xfrm>
        </p:grpSpPr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ABD7FD54-7C87-4929-BA67-5A82F9A2C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544"/>
              <a:ext cx="2208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93A6EF73-CAB5-495E-9B88-8423A7210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2976"/>
              <a:ext cx="972" cy="596"/>
            </a:xfrm>
            <a:custGeom>
              <a:avLst/>
              <a:gdLst>
                <a:gd name="T0" fmla="*/ 0 w 972"/>
                <a:gd name="T1" fmla="*/ 596 h 596"/>
                <a:gd name="T2" fmla="*/ 972 w 972"/>
                <a:gd name="T3" fmla="*/ 0 h 5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72" h="596">
                  <a:moveTo>
                    <a:pt x="0" y="596"/>
                  </a:moveTo>
                  <a:lnTo>
                    <a:pt x="972" y="0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14" name="Object 16">
              <a:extLst>
                <a:ext uri="{FF2B5EF4-FFF2-40B4-BE49-F238E27FC236}">
                  <a16:creationId xmlns:a16="http://schemas.microsoft.com/office/drawing/2014/main" id="{1A33FBE3-01A3-4F31-B30C-47AC6BBD8C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42" y="3323"/>
            <a:ext cx="166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2" imgW="152268" imgH="164957" progId="Equation.3">
                    <p:embed/>
                  </p:oleObj>
                </mc:Choice>
                <mc:Fallback>
                  <p:oleObj name="Ecuación" r:id="rId2" imgW="152268" imgH="164957" progId="Equation.3">
                    <p:embed/>
                    <p:pic>
                      <p:nvPicPr>
                        <p:cNvPr id="4112" name="Object 16">
                          <a:extLst>
                            <a:ext uri="{FF2B5EF4-FFF2-40B4-BE49-F238E27FC236}">
                              <a16:creationId xmlns:a16="http://schemas.microsoft.com/office/drawing/2014/main" id="{6F2E8A54-486C-4C55-8105-6591FAD3B1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2" y="3323"/>
                          <a:ext cx="166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9">
              <a:extLst>
                <a:ext uri="{FF2B5EF4-FFF2-40B4-BE49-F238E27FC236}">
                  <a16:creationId xmlns:a16="http://schemas.microsoft.com/office/drawing/2014/main" id="{0C20743B-18B7-4E59-8156-F02FC33859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2" y="2784"/>
            <a:ext cx="194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4" imgW="177492" imgH="164814" progId="Equation.3">
                    <p:embed/>
                  </p:oleObj>
                </mc:Choice>
                <mc:Fallback>
                  <p:oleObj name="Ecuación" r:id="rId4" imgW="177492" imgH="164814" progId="Equation.3">
                    <p:embed/>
                    <p:pic>
                      <p:nvPicPr>
                        <p:cNvPr id="4113" name="Object 19">
                          <a:extLst>
                            <a:ext uri="{FF2B5EF4-FFF2-40B4-BE49-F238E27FC236}">
                              <a16:creationId xmlns:a16="http://schemas.microsoft.com/office/drawing/2014/main" id="{40C2C18C-2F75-401E-9A81-BA21AF7F3F3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2" y="2784"/>
                          <a:ext cx="194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21">
              <a:extLst>
                <a:ext uri="{FF2B5EF4-FFF2-40B4-BE49-F238E27FC236}">
                  <a16:creationId xmlns:a16="http://schemas.microsoft.com/office/drawing/2014/main" id="{A599DB87-96A3-4CC9-8758-EAC87FAE1E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02" y="3035"/>
            <a:ext cx="138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6" imgW="126780" imgH="164814" progId="Equation.3">
                    <p:embed/>
                  </p:oleObj>
                </mc:Choice>
                <mc:Fallback>
                  <p:oleObj name="Ecuación" r:id="rId6" imgW="126780" imgH="164814" progId="Equation.3">
                    <p:embed/>
                    <p:pic>
                      <p:nvPicPr>
                        <p:cNvPr id="4114" name="Object 21">
                          <a:extLst>
                            <a:ext uri="{FF2B5EF4-FFF2-40B4-BE49-F238E27FC236}">
                              <a16:creationId xmlns:a16="http://schemas.microsoft.com/office/drawing/2014/main" id="{EE8A358B-9DE0-4CC2-8D38-236B4383F2F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2" y="3035"/>
                          <a:ext cx="138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22">
              <a:extLst>
                <a:ext uri="{FF2B5EF4-FFF2-40B4-BE49-F238E27FC236}">
                  <a16:creationId xmlns:a16="http://schemas.microsoft.com/office/drawing/2014/main" id="{5B35CEE5-43CE-4B36-94C5-214BA4407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552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ES" sz="1800">
                  <a:latin typeface="Times New Roman" panose="02020603050405020304" pitchFamily="18" charset="0"/>
                </a:rPr>
                <a:t>dirección</a:t>
              </a:r>
            </a:p>
          </p:txBody>
        </p:sp>
        <p:sp>
          <p:nvSpPr>
            <p:cNvPr id="18" name="Text Box 23">
              <a:extLst>
                <a:ext uri="{FF2B5EF4-FFF2-40B4-BE49-F238E27FC236}">
                  <a16:creationId xmlns:a16="http://schemas.microsoft.com/office/drawing/2014/main" id="{05F7398B-B8BB-4502-896D-391CC88BC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640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ES" sz="1800" dirty="0">
                  <a:latin typeface="Times New Roman" panose="02020603050405020304" pitchFamily="18" charset="0"/>
                </a:rPr>
                <a:t>sentido</a:t>
              </a:r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10FE3295-CBC0-47EE-9A6A-CC8A8B1B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832"/>
              <a:ext cx="184" cy="128"/>
            </a:xfrm>
            <a:custGeom>
              <a:avLst/>
              <a:gdLst>
                <a:gd name="T0" fmla="*/ 184 w 184"/>
                <a:gd name="T1" fmla="*/ 128 h 128"/>
                <a:gd name="T2" fmla="*/ 0 w 184"/>
                <a:gd name="T3" fmla="*/ 0 h 1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4" h="128">
                  <a:moveTo>
                    <a:pt x="184" y="128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" name="Text Box 25">
              <a:extLst>
                <a:ext uri="{FF2B5EF4-FFF2-40B4-BE49-F238E27FC236}">
                  <a16:creationId xmlns:a16="http://schemas.microsoft.com/office/drawing/2014/main" id="{78B394AA-7335-4093-9543-1FFED7D54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408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ES" sz="1800">
                  <a:latin typeface="Times New Roman" panose="02020603050405020304" pitchFamily="18" charset="0"/>
                </a:rPr>
                <a:t>módulo</a:t>
              </a: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B35EFB10-CF15-43E8-9B96-E9B71BEF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3128"/>
              <a:ext cx="992" cy="608"/>
            </a:xfrm>
            <a:custGeom>
              <a:avLst/>
              <a:gdLst>
                <a:gd name="T0" fmla="*/ 0 w 992"/>
                <a:gd name="T1" fmla="*/ 608 h 608"/>
                <a:gd name="T2" fmla="*/ 992 w 992"/>
                <a:gd name="T3" fmla="*/ 0 h 6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92" h="608">
                  <a:moveTo>
                    <a:pt x="0" y="608"/>
                  </a:moveTo>
                  <a:lnTo>
                    <a:pt x="99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AE960F05-0496-4DA0-A0B5-A637A7B60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3576"/>
              <a:ext cx="200" cy="320"/>
            </a:xfrm>
            <a:custGeom>
              <a:avLst/>
              <a:gdLst>
                <a:gd name="T0" fmla="*/ 0 w 200"/>
                <a:gd name="T1" fmla="*/ 0 h 320"/>
                <a:gd name="T2" fmla="*/ 200 w 200"/>
                <a:gd name="T3" fmla="*/ 320 h 3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" h="320">
                  <a:moveTo>
                    <a:pt x="0" y="0"/>
                  </a:moveTo>
                  <a:lnTo>
                    <a:pt x="200" y="320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CE84EBF0-4ADA-4C29-AB9B-484515644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980"/>
              <a:ext cx="200" cy="296"/>
            </a:xfrm>
            <a:custGeom>
              <a:avLst/>
              <a:gdLst>
                <a:gd name="T0" fmla="*/ 0 w 200"/>
                <a:gd name="T1" fmla="*/ 0 h 296"/>
                <a:gd name="T2" fmla="*/ 200 w 200"/>
                <a:gd name="T3" fmla="*/ 296 h 2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" h="296">
                  <a:moveTo>
                    <a:pt x="0" y="0"/>
                  </a:moveTo>
                  <a:lnTo>
                    <a:pt x="200" y="296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1FB9AFDB-03BE-4B69-B6B9-F39B26B2F4BC}"/>
              </a:ext>
            </a:extLst>
          </p:cNvPr>
          <p:cNvGrpSpPr>
            <a:grpSpLocks/>
          </p:cNvGrpSpPr>
          <p:nvPr/>
        </p:nvGrpSpPr>
        <p:grpSpPr bwMode="auto">
          <a:xfrm>
            <a:off x="560153" y="883112"/>
            <a:ext cx="10063163" cy="2482850"/>
            <a:chOff x="192" y="542"/>
            <a:chExt cx="6339" cy="1564"/>
          </a:xfrm>
        </p:grpSpPr>
        <p:grpSp>
          <p:nvGrpSpPr>
            <p:cNvPr id="6" name="Group 34">
              <a:extLst>
                <a:ext uri="{FF2B5EF4-FFF2-40B4-BE49-F238E27FC236}">
                  <a16:creationId xmlns:a16="http://schemas.microsoft.com/office/drawing/2014/main" id="{0BAC5A60-46F0-46F4-8160-4E79DD921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542"/>
              <a:ext cx="6339" cy="1564"/>
              <a:chOff x="192" y="542"/>
              <a:chExt cx="6339" cy="156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4F30E7D-F3CB-43AE-B3B1-A03CC84DED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542"/>
                <a:ext cx="6339" cy="1564"/>
                <a:chOff x="192" y="542"/>
                <a:chExt cx="6339" cy="1564"/>
              </a:xfrm>
            </p:grpSpPr>
            <p:sp>
              <p:nvSpPr>
                <p:cNvPr id="10" name="Text Box 8">
                  <a:extLst>
                    <a:ext uri="{FF2B5EF4-FFF2-40B4-BE49-F238E27FC236}">
                      <a16:creationId xmlns:a16="http://schemas.microsoft.com/office/drawing/2014/main" id="{65F2B77D-B91F-4728-B32F-CE26448BA1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" y="542"/>
                  <a:ext cx="6294" cy="15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just">
                    <a:lnSpc>
                      <a:spcPct val="125000"/>
                    </a:lnSpc>
                  </a:pPr>
                  <a:r>
                    <a:rPr lang="es-ES" altLang="es-ES" sz="1800" b="1" dirty="0">
                      <a:solidFill>
                        <a:srgbClr val="000099"/>
                      </a:solidFill>
                      <a:latin typeface="Arial" panose="020B0604020202020204" pitchFamily="34" charset="0"/>
                    </a:rPr>
                    <a:t>Vector.</a:t>
                  </a:r>
                  <a:r>
                    <a:rPr lang="es-ES" altLang="es-ES" sz="1800" b="1" dirty="0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s-ES" altLang="es-ES" sz="1800" dirty="0">
                      <a:latin typeface="Arial" panose="020B0604020202020204" pitchFamily="34" charset="0"/>
                    </a:rPr>
                    <a:t>Se denota como                . </a:t>
                  </a:r>
                </a:p>
                <a:p>
                  <a:pPr algn="just">
                    <a:lnSpc>
                      <a:spcPct val="125000"/>
                    </a:lnSpc>
                  </a:pPr>
                  <a:r>
                    <a:rPr lang="es-ES" altLang="es-ES" sz="1800" dirty="0">
                      <a:latin typeface="Arial" panose="020B0604020202020204" pitchFamily="34" charset="0"/>
                    </a:rPr>
                    <a:t>Se define como un segmento orientado caracterizado por:</a:t>
                  </a:r>
                </a:p>
                <a:p>
                  <a:pPr algn="just">
                    <a:lnSpc>
                      <a:spcPct val="125000"/>
                    </a:lnSpc>
                    <a:buFontTx/>
                    <a:buChar char="•"/>
                  </a:pPr>
                  <a:r>
                    <a:rPr lang="es-ES" altLang="es-ES" sz="1800" dirty="0">
                      <a:latin typeface="Arial" panose="020B0604020202020204" pitchFamily="34" charset="0"/>
                    </a:rPr>
                    <a:t> Un </a:t>
                  </a:r>
                  <a:r>
                    <a:rPr lang="es-ES" altLang="es-ES" sz="1800" i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origen</a:t>
                  </a:r>
                  <a:r>
                    <a:rPr lang="es-ES" altLang="es-ES" sz="1800" dirty="0">
                      <a:latin typeface="Arial" panose="020B0604020202020204" pitchFamily="34" charset="0"/>
                    </a:rPr>
                    <a:t> o punto de aplicación A y un  Punto final </a:t>
                  </a:r>
                  <a:r>
                    <a:rPr lang="es-ES" altLang="es-ES" sz="1800" i="1" dirty="0">
                      <a:latin typeface="Arial" panose="020B0604020202020204" pitchFamily="34" charset="0"/>
                    </a:rPr>
                    <a:t>A´</a:t>
                  </a:r>
                  <a:r>
                    <a:rPr lang="es-ES" altLang="es-ES" sz="1800" dirty="0">
                      <a:latin typeface="Arial" panose="020B0604020202020204" pitchFamily="34" charset="0"/>
                    </a:rPr>
                    <a:t>.</a:t>
                  </a:r>
                </a:p>
                <a:p>
                  <a:pPr>
                    <a:lnSpc>
                      <a:spcPct val="125000"/>
                    </a:lnSpc>
                    <a:buFontTx/>
                    <a:buChar char="•"/>
                  </a:pPr>
                  <a:r>
                    <a:rPr lang="es-ES" altLang="es-ES" sz="1800" dirty="0">
                      <a:latin typeface="Arial" panose="020B0604020202020204" pitchFamily="34" charset="0"/>
                    </a:rPr>
                    <a:t> Un escalar o </a:t>
                  </a:r>
                  <a:r>
                    <a:rPr lang="es-ES" altLang="es-ES" sz="1800" i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módulo</a:t>
                  </a:r>
                  <a:r>
                    <a:rPr lang="es-ES" altLang="es-ES" sz="1800" dirty="0">
                      <a:latin typeface="Arial" panose="020B0604020202020204" pitchFamily="34" charset="0"/>
                    </a:rPr>
                    <a:t>,             , dado por la longitud del segmento </a:t>
                  </a:r>
                  <a:r>
                    <a:rPr lang="es-ES" altLang="es-ES" sz="1800" i="1" dirty="0">
                      <a:latin typeface="Arial" panose="020B0604020202020204" pitchFamily="34" charset="0"/>
                    </a:rPr>
                    <a:t>AA’</a:t>
                  </a:r>
                  <a:r>
                    <a:rPr lang="es-ES" altLang="es-ES" sz="1800" dirty="0">
                      <a:latin typeface="Arial" panose="020B0604020202020204" pitchFamily="34" charset="0"/>
                    </a:rPr>
                    <a:t>. </a:t>
                  </a:r>
                </a:p>
                <a:p>
                  <a:pPr>
                    <a:lnSpc>
                      <a:spcPct val="125000"/>
                    </a:lnSpc>
                    <a:buFontTx/>
                    <a:buChar char="•"/>
                  </a:pPr>
                  <a:r>
                    <a:rPr lang="es-ES" altLang="es-ES" sz="1800" dirty="0">
                      <a:latin typeface="Arial" panose="020B0604020202020204" pitchFamily="34" charset="0"/>
                    </a:rPr>
                    <a:t>El módulo es siempre positivo e independiente de la dirección del vector. </a:t>
                  </a:r>
                </a:p>
                <a:p>
                  <a:pPr>
                    <a:lnSpc>
                      <a:spcPct val="125000"/>
                    </a:lnSpc>
                    <a:buFontTx/>
                    <a:buChar char="•"/>
                  </a:pPr>
                  <a:r>
                    <a:rPr lang="es-ES" altLang="es-ES" sz="1800" dirty="0">
                      <a:latin typeface="Arial" panose="020B0604020202020204" pitchFamily="34" charset="0"/>
                    </a:rPr>
                    <a:t> Una </a:t>
                  </a:r>
                  <a:r>
                    <a:rPr lang="es-ES" altLang="es-ES" sz="1800" i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dirección</a:t>
                  </a:r>
                  <a:r>
                    <a:rPr lang="es-ES" altLang="es-ES" sz="1800" dirty="0">
                      <a:latin typeface="Arial" panose="020B0604020202020204" pitchFamily="34" charset="0"/>
                    </a:rPr>
                    <a:t>, recta que contiene al segmento </a:t>
                  </a:r>
                  <a:r>
                    <a:rPr lang="es-ES" altLang="es-ES" sz="1800" i="1" dirty="0">
                      <a:latin typeface="Arial" panose="020B0604020202020204" pitchFamily="34" charset="0"/>
                    </a:rPr>
                    <a:t>AA’</a:t>
                  </a:r>
                  <a:r>
                    <a:rPr lang="es-ES" altLang="es-ES" sz="1800" dirty="0">
                      <a:latin typeface="Arial" panose="020B0604020202020204" pitchFamily="34" charset="0"/>
                    </a:rPr>
                    <a:t>.</a:t>
                  </a:r>
                </a:p>
                <a:p>
                  <a:pPr>
                    <a:lnSpc>
                      <a:spcPct val="125000"/>
                    </a:lnSpc>
                    <a:buFontTx/>
                    <a:buChar char="•"/>
                  </a:pPr>
                  <a:r>
                    <a:rPr lang="es-ES" altLang="es-ES" sz="1800" dirty="0">
                      <a:latin typeface="Arial" panose="020B0604020202020204" pitchFamily="34" charset="0"/>
                    </a:rPr>
                    <a:t> Un </a:t>
                  </a:r>
                  <a:r>
                    <a:rPr lang="es-ES" altLang="es-ES" sz="1800" i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sentido</a:t>
                  </a:r>
                  <a:r>
                    <a:rPr lang="es-ES" altLang="es-ES" sz="1800" dirty="0">
                      <a:latin typeface="Arial" panose="020B0604020202020204" pitchFamily="34" charset="0"/>
                    </a:rPr>
                    <a:t>, que se indica mediante una punta de flecha. </a:t>
                  </a:r>
                </a:p>
              </p:txBody>
            </p:sp>
            <p:sp>
              <p:nvSpPr>
                <p:cNvPr id="11" name="Rectangle 9">
                  <a:extLst>
                    <a:ext uri="{FF2B5EF4-FFF2-40B4-BE49-F238E27FC236}">
                      <a16:creationId xmlns:a16="http://schemas.microsoft.com/office/drawing/2014/main" id="{34538A1B-85E3-4132-9289-23CB88DC9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" y="672"/>
                  <a:ext cx="45" cy="45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endParaRPr lang="es-ES" altLang="es-ES"/>
                </a:p>
              </p:txBody>
            </p:sp>
          </p:grpSp>
          <p:graphicFrame>
            <p:nvGraphicFramePr>
              <p:cNvPr id="9" name="Object 10">
                <a:extLst>
                  <a:ext uri="{FF2B5EF4-FFF2-40B4-BE49-F238E27FC236}">
                    <a16:creationId xmlns:a16="http://schemas.microsoft.com/office/drawing/2014/main" id="{E2A0C406-FD00-48A9-9333-7515DF74F1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1553833"/>
                  </p:ext>
                </p:extLst>
              </p:nvPr>
            </p:nvGraphicFramePr>
            <p:xfrm>
              <a:off x="1958" y="574"/>
              <a:ext cx="462" cy="1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8" imgW="418918" imgH="177723" progId="Equation.3">
                      <p:embed/>
                    </p:oleObj>
                  </mc:Choice>
                  <mc:Fallback>
                    <p:oleObj name="Ecuación" r:id="rId8" imgW="418918" imgH="177723" progId="Equation.3">
                      <p:embed/>
                      <p:pic>
                        <p:nvPicPr>
                          <p:cNvPr id="4107" name="Object 10">
                            <a:extLst>
                              <a:ext uri="{FF2B5EF4-FFF2-40B4-BE49-F238E27FC236}">
                                <a16:creationId xmlns:a16="http://schemas.microsoft.com/office/drawing/2014/main" id="{2C18CB94-614A-40C5-8348-0FED5F12B7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58" y="574"/>
                            <a:ext cx="462" cy="1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" name="Object 31">
              <a:extLst>
                <a:ext uri="{FF2B5EF4-FFF2-40B4-BE49-F238E27FC236}">
                  <a16:creationId xmlns:a16="http://schemas.microsoft.com/office/drawing/2014/main" id="{A196CE8F-3203-409B-AA66-C6B0C95971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6469648"/>
                </p:ext>
              </p:extLst>
            </p:nvPr>
          </p:nvGraphicFramePr>
          <p:xfrm>
            <a:off x="1789" y="1201"/>
            <a:ext cx="505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0" imgW="457002" imgH="253890" progId="Equation.3">
                    <p:embed/>
                  </p:oleObj>
                </mc:Choice>
                <mc:Fallback>
                  <p:oleObj name="Ecuación" r:id="rId10" imgW="457002" imgH="253890" progId="Equation.3">
                    <p:embed/>
                    <p:pic>
                      <p:nvPicPr>
                        <p:cNvPr id="4105" name="Object 31">
                          <a:extLst>
                            <a:ext uri="{FF2B5EF4-FFF2-40B4-BE49-F238E27FC236}">
                              <a16:creationId xmlns:a16="http://schemas.microsoft.com/office/drawing/2014/main" id="{4BACC0FC-18F9-43D7-8AA1-8EC0B03A6C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9" y="1201"/>
                          <a:ext cx="505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F773F63-D43E-4EE7-B644-B09F3473D1E3}"/>
              </a:ext>
            </a:extLst>
          </p:cNvPr>
          <p:cNvSpPr txBox="1"/>
          <p:nvPr/>
        </p:nvSpPr>
        <p:spPr>
          <a:xfrm>
            <a:off x="3904510" y="359892"/>
            <a:ext cx="33744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¿QUÉ ES UN VECTOR?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516D7B3-2659-416E-BEA1-74590B2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DD805D3-620C-423C-BEC4-1C8F59BE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01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>
            <a:extLst>
              <a:ext uri="{FF2B5EF4-FFF2-40B4-BE49-F238E27FC236}">
                <a16:creationId xmlns:a16="http://schemas.microsoft.com/office/drawing/2014/main" id="{3101EC4B-E719-4CEF-8BD4-F29553E14D6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838200"/>
            <a:ext cx="8605838" cy="434975"/>
            <a:chOff x="192" y="542"/>
            <a:chExt cx="5421" cy="274"/>
          </a:xfrm>
        </p:grpSpPr>
        <p:sp>
          <p:nvSpPr>
            <p:cNvPr id="3" name="Text Box 69">
              <a:extLst>
                <a:ext uri="{FF2B5EF4-FFF2-40B4-BE49-F238E27FC236}">
                  <a16:creationId xmlns:a16="http://schemas.microsoft.com/office/drawing/2014/main" id="{8B8022C8-A262-4232-9917-3817D17F0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" y="542"/>
              <a:ext cx="53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>
                <a:lnSpc>
                  <a:spcPct val="125000"/>
                </a:lnSpc>
              </a:pPr>
              <a:r>
                <a:rPr lang="es-ES" altLang="es-ES" sz="1800" b="1">
                  <a:solidFill>
                    <a:srgbClr val="000082"/>
                  </a:solidFill>
                  <a:latin typeface="Arial" panose="020B0604020202020204" pitchFamily="34" charset="0"/>
                </a:rPr>
                <a:t>Componentes cartesianas</a:t>
              </a:r>
              <a:r>
                <a:rPr lang="es-ES" altLang="es-ES" sz="1800" b="1">
                  <a:solidFill>
                    <a:srgbClr val="000099"/>
                  </a:solidFill>
                  <a:latin typeface="Arial" panose="020B0604020202020204" pitchFamily="34" charset="0"/>
                </a:rPr>
                <a:t>.</a:t>
              </a:r>
              <a:r>
                <a:rPr lang="es-ES" altLang="es-ES" sz="1800" b="1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endParaRPr lang="es-ES" altLang="es-ES" sz="1800">
                <a:latin typeface="Arial" panose="020B0604020202020204" pitchFamily="34" charset="0"/>
              </a:endParaRPr>
            </a:p>
          </p:txBody>
        </p:sp>
        <p:sp>
          <p:nvSpPr>
            <p:cNvPr id="4" name="Rectangle 70">
              <a:extLst>
                <a:ext uri="{FF2B5EF4-FFF2-40B4-BE49-F238E27FC236}">
                  <a16:creationId xmlns:a16="http://schemas.microsoft.com/office/drawing/2014/main" id="{CBE41C6C-FBB5-4DB6-8321-42931A20D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72"/>
              <a:ext cx="45" cy="4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s-ES" altLang="es-ES"/>
            </a:p>
          </p:txBody>
        </p:sp>
      </p:grpSp>
      <p:grpSp>
        <p:nvGrpSpPr>
          <p:cNvPr id="5" name="Group 152">
            <a:extLst>
              <a:ext uri="{FF2B5EF4-FFF2-40B4-BE49-F238E27FC236}">
                <a16:creationId xmlns:a16="http://schemas.microsoft.com/office/drawing/2014/main" id="{013D0CB6-0A11-48F1-95C4-30A44AF5343F}"/>
              </a:ext>
            </a:extLst>
          </p:cNvPr>
          <p:cNvGrpSpPr>
            <a:grpSpLocks/>
          </p:cNvGrpSpPr>
          <p:nvPr/>
        </p:nvGrpSpPr>
        <p:grpSpPr bwMode="auto">
          <a:xfrm>
            <a:off x="1067486" y="3553638"/>
            <a:ext cx="562659" cy="623075"/>
            <a:chOff x="714" y="2208"/>
            <a:chExt cx="375" cy="423"/>
          </a:xfrm>
        </p:grpSpPr>
        <p:graphicFrame>
          <p:nvGraphicFramePr>
            <p:cNvPr id="6" name="Object 88">
              <a:extLst>
                <a:ext uri="{FF2B5EF4-FFF2-40B4-BE49-F238E27FC236}">
                  <a16:creationId xmlns:a16="http://schemas.microsoft.com/office/drawing/2014/main" id="{5B4E458D-A309-4D2D-96E2-4FDE596D1C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3" y="2208"/>
            <a:ext cx="167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2" imgW="177646" imgH="228402" progId="Equation.3">
                    <p:embed/>
                  </p:oleObj>
                </mc:Choice>
                <mc:Fallback>
                  <p:oleObj name="Ecuación" r:id="rId2" imgW="177646" imgH="228402" progId="Equation.3">
                    <p:embed/>
                    <p:pic>
                      <p:nvPicPr>
                        <p:cNvPr id="11323" name="Object 88">
                          <a:extLst>
                            <a:ext uri="{FF2B5EF4-FFF2-40B4-BE49-F238E27FC236}">
                              <a16:creationId xmlns:a16="http://schemas.microsoft.com/office/drawing/2014/main" id="{9CB3715A-E28C-4C58-954D-264FA813E53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208"/>
                          <a:ext cx="167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Freeform 96">
              <a:extLst>
                <a:ext uri="{FF2B5EF4-FFF2-40B4-BE49-F238E27FC236}">
                  <a16:creationId xmlns:a16="http://schemas.microsoft.com/office/drawing/2014/main" id="{8426E862-A547-4FBB-BA5E-EA888F1D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" y="2259"/>
              <a:ext cx="375" cy="372"/>
            </a:xfrm>
            <a:custGeom>
              <a:avLst/>
              <a:gdLst>
                <a:gd name="T0" fmla="*/ 375 w 375"/>
                <a:gd name="T1" fmla="*/ 0 h 372"/>
                <a:gd name="T2" fmla="*/ 0 w 375"/>
                <a:gd name="T3" fmla="*/ 372 h 3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5" h="372">
                  <a:moveTo>
                    <a:pt x="375" y="0"/>
                  </a:moveTo>
                  <a:lnTo>
                    <a:pt x="0" y="372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" name="Group 155">
            <a:extLst>
              <a:ext uri="{FF2B5EF4-FFF2-40B4-BE49-F238E27FC236}">
                <a16:creationId xmlns:a16="http://schemas.microsoft.com/office/drawing/2014/main" id="{5BF71545-1E48-4905-B10A-FD76730BEA96}"/>
              </a:ext>
            </a:extLst>
          </p:cNvPr>
          <p:cNvGrpSpPr>
            <a:grpSpLocks/>
          </p:cNvGrpSpPr>
          <p:nvPr/>
        </p:nvGrpSpPr>
        <p:grpSpPr bwMode="auto">
          <a:xfrm>
            <a:off x="172136" y="1550988"/>
            <a:ext cx="3592013" cy="3287712"/>
            <a:chOff x="150" y="816"/>
            <a:chExt cx="2394" cy="2232"/>
          </a:xfrm>
        </p:grpSpPr>
        <p:grpSp>
          <p:nvGrpSpPr>
            <p:cNvPr id="9" name="Group 103">
              <a:extLst>
                <a:ext uri="{FF2B5EF4-FFF2-40B4-BE49-F238E27FC236}">
                  <a16:creationId xmlns:a16="http://schemas.microsoft.com/office/drawing/2014/main" id="{391381D6-EFB0-4CFF-806F-DAFD5FEA6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" y="816"/>
              <a:ext cx="2394" cy="2232"/>
              <a:chOff x="2160" y="1056"/>
              <a:chExt cx="2394" cy="2232"/>
            </a:xfrm>
          </p:grpSpPr>
          <p:sp>
            <p:nvSpPr>
              <p:cNvPr id="15" name="Line 78">
                <a:extLst>
                  <a:ext uri="{FF2B5EF4-FFF2-40B4-BE49-F238E27FC236}">
                    <a16:creationId xmlns:a16="http://schemas.microsoft.com/office/drawing/2014/main" id="{BFB82106-C96E-4EA8-A721-70C1B2A3651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105" y="1272"/>
                <a:ext cx="0" cy="1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" name="Line 79">
                <a:extLst>
                  <a:ext uri="{FF2B5EF4-FFF2-40B4-BE49-F238E27FC236}">
                    <a16:creationId xmlns:a16="http://schemas.microsoft.com/office/drawing/2014/main" id="{EF3B38FC-E8B0-4D0B-A4E3-434919FA127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3717" y="1884"/>
                <a:ext cx="0" cy="1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" name="Freeform 80">
                <a:extLst>
                  <a:ext uri="{FF2B5EF4-FFF2-40B4-BE49-F238E27FC236}">
                    <a16:creationId xmlns:a16="http://schemas.microsoft.com/office/drawing/2014/main" id="{0911CB05-8258-4ABC-8A37-B79F730D67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30" y="2496"/>
                <a:ext cx="675" cy="675"/>
              </a:xfrm>
              <a:custGeom>
                <a:avLst/>
                <a:gdLst>
                  <a:gd name="T0" fmla="*/ 675 w 450"/>
                  <a:gd name="T1" fmla="*/ 0 h 450"/>
                  <a:gd name="T2" fmla="*/ 0 w 450"/>
                  <a:gd name="T3" fmla="*/ 675 h 45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0" h="450">
                    <a:moveTo>
                      <a:pt x="450" y="0"/>
                    </a:moveTo>
                    <a:lnTo>
                      <a:pt x="0" y="45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aphicFrame>
            <p:nvGraphicFramePr>
              <p:cNvPr id="18" name="Object 81">
                <a:extLst>
                  <a:ext uri="{FF2B5EF4-FFF2-40B4-BE49-F238E27FC236}">
                    <a16:creationId xmlns:a16="http://schemas.microsoft.com/office/drawing/2014/main" id="{74532417-F4F7-48B8-B00A-345372660DC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55" y="2406"/>
              <a:ext cx="199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4" imgW="139579" imgH="164957" progId="Equation.3">
                      <p:embed/>
                    </p:oleObj>
                  </mc:Choice>
                  <mc:Fallback>
                    <p:oleObj name="Ecuación" r:id="rId4" imgW="139579" imgH="164957" progId="Equation.3">
                      <p:embed/>
                      <p:pic>
                        <p:nvPicPr>
                          <p:cNvPr id="11320" name="Object 81">
                            <a:extLst>
                              <a:ext uri="{FF2B5EF4-FFF2-40B4-BE49-F238E27FC236}">
                                <a16:creationId xmlns:a16="http://schemas.microsoft.com/office/drawing/2014/main" id="{F55454F8-4B31-4724-9F86-1165595B16F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5" y="2406"/>
                            <a:ext cx="199" cy="2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82">
                <a:extLst>
                  <a:ext uri="{FF2B5EF4-FFF2-40B4-BE49-F238E27FC236}">
                    <a16:creationId xmlns:a16="http://schemas.microsoft.com/office/drawing/2014/main" id="{EA116733-9803-42B3-9167-4CE109FE74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60" y="3054"/>
              <a:ext cx="252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6" imgW="177492" imgH="164814" progId="Equation.3">
                      <p:embed/>
                    </p:oleObj>
                  </mc:Choice>
                  <mc:Fallback>
                    <p:oleObj name="Ecuación" r:id="rId6" imgW="177492" imgH="164814" progId="Equation.3">
                      <p:embed/>
                      <p:pic>
                        <p:nvPicPr>
                          <p:cNvPr id="11321" name="Object 82">
                            <a:extLst>
                              <a:ext uri="{FF2B5EF4-FFF2-40B4-BE49-F238E27FC236}">
                                <a16:creationId xmlns:a16="http://schemas.microsoft.com/office/drawing/2014/main" id="{3010C63E-29DA-4F9D-85C4-7FA4A3285D5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0" y="3054"/>
                            <a:ext cx="252" cy="2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83">
                <a:extLst>
                  <a:ext uri="{FF2B5EF4-FFF2-40B4-BE49-F238E27FC236}">
                    <a16:creationId xmlns:a16="http://schemas.microsoft.com/office/drawing/2014/main" id="{3138E55E-CA50-46BE-8782-4078F4A230C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98" y="1056"/>
              <a:ext cx="215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8" imgW="152268" imgH="164957" progId="Equation.3">
                      <p:embed/>
                    </p:oleObj>
                  </mc:Choice>
                  <mc:Fallback>
                    <p:oleObj name="Ecuación" r:id="rId8" imgW="152268" imgH="164957" progId="Equation.3">
                      <p:embed/>
                      <p:pic>
                        <p:nvPicPr>
                          <p:cNvPr id="11322" name="Object 83">
                            <a:extLst>
                              <a:ext uri="{FF2B5EF4-FFF2-40B4-BE49-F238E27FC236}">
                                <a16:creationId xmlns:a16="http://schemas.microsoft.com/office/drawing/2014/main" id="{36842F76-60A9-4061-8FAF-B4A22DEC306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98" y="1056"/>
                            <a:ext cx="215" cy="2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" name="AutoShape 94">
              <a:extLst>
                <a:ext uri="{FF2B5EF4-FFF2-40B4-BE49-F238E27FC236}">
                  <a16:creationId xmlns:a16="http://schemas.microsoft.com/office/drawing/2014/main" id="{0EAEA5A3-702B-4156-8D11-370C8990F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1528"/>
              <a:ext cx="1046" cy="1112"/>
            </a:xfrm>
            <a:prstGeom prst="cube">
              <a:avLst>
                <a:gd name="adj" fmla="val 3738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s-ES" altLang="es-ES"/>
            </a:p>
          </p:txBody>
        </p:sp>
        <p:grpSp>
          <p:nvGrpSpPr>
            <p:cNvPr id="11" name="Group 151">
              <a:extLst>
                <a:ext uri="{FF2B5EF4-FFF2-40B4-BE49-F238E27FC236}">
                  <a16:creationId xmlns:a16="http://schemas.microsoft.com/office/drawing/2014/main" id="{0D3851C5-6AE6-4C63-B7DA-11FDC45CB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920"/>
              <a:ext cx="264" cy="714"/>
              <a:chOff x="1089" y="1920"/>
              <a:chExt cx="264" cy="714"/>
            </a:xfrm>
          </p:grpSpPr>
          <p:sp>
            <p:nvSpPr>
              <p:cNvPr id="12" name="Freeform 95">
                <a:extLst>
                  <a:ext uri="{FF2B5EF4-FFF2-40B4-BE49-F238E27FC236}">
                    <a16:creationId xmlns:a16="http://schemas.microsoft.com/office/drawing/2014/main" id="{132255B7-5CFE-439B-9EE8-3B27C8359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923"/>
                <a:ext cx="264" cy="330"/>
              </a:xfrm>
              <a:custGeom>
                <a:avLst/>
                <a:gdLst>
                  <a:gd name="T0" fmla="*/ 0 w 264"/>
                  <a:gd name="T1" fmla="*/ 330 h 330"/>
                  <a:gd name="T2" fmla="*/ 264 w 264"/>
                  <a:gd name="T3" fmla="*/ 0 h 3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4" h="330">
                    <a:moveTo>
                      <a:pt x="0" y="330"/>
                    </a:moveTo>
                    <a:lnTo>
                      <a:pt x="264" y="0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" name="Freeform 99">
                <a:extLst>
                  <a:ext uri="{FF2B5EF4-FFF2-40B4-BE49-F238E27FC236}">
                    <a16:creationId xmlns:a16="http://schemas.microsoft.com/office/drawing/2014/main" id="{D23D5BC0-5AD2-430F-BB31-8CE115CE9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2256"/>
                <a:ext cx="258" cy="378"/>
              </a:xfrm>
              <a:custGeom>
                <a:avLst/>
                <a:gdLst>
                  <a:gd name="T0" fmla="*/ 0 w 258"/>
                  <a:gd name="T1" fmla="*/ 0 h 378"/>
                  <a:gd name="T2" fmla="*/ 258 w 258"/>
                  <a:gd name="T3" fmla="*/ 378 h 37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8" h="378">
                    <a:moveTo>
                      <a:pt x="0" y="0"/>
                    </a:moveTo>
                    <a:lnTo>
                      <a:pt x="258" y="378"/>
                    </a:lnTo>
                  </a:path>
                </a:pathLst>
              </a:custGeom>
              <a:noFill/>
              <a:ln w="9525" cap="rnd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aphicFrame>
            <p:nvGraphicFramePr>
              <p:cNvPr id="14" name="Object 102">
                <a:extLst>
                  <a:ext uri="{FF2B5EF4-FFF2-40B4-BE49-F238E27FC236}">
                    <a16:creationId xmlns:a16="http://schemas.microsoft.com/office/drawing/2014/main" id="{FA57492B-1565-4898-B9CE-83A33D77E2B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04" y="1920"/>
              <a:ext cx="119" cy="1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10" imgW="126780" imgH="164814" progId="Equation.3">
                      <p:embed/>
                    </p:oleObj>
                  </mc:Choice>
                  <mc:Fallback>
                    <p:oleObj name="Ecuación" r:id="rId10" imgW="126780" imgH="164814" progId="Equation.3">
                      <p:embed/>
                      <p:pic>
                        <p:nvPicPr>
                          <p:cNvPr id="11316" name="Object 102">
                            <a:extLst>
                              <a:ext uri="{FF2B5EF4-FFF2-40B4-BE49-F238E27FC236}">
                                <a16:creationId xmlns:a16="http://schemas.microsoft.com/office/drawing/2014/main" id="{1917543D-9E8E-411C-A9BC-8CB9D7D3FD7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4" y="1920"/>
                            <a:ext cx="119" cy="1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1" name="Group 153">
            <a:extLst>
              <a:ext uri="{FF2B5EF4-FFF2-40B4-BE49-F238E27FC236}">
                <a16:creationId xmlns:a16="http://schemas.microsoft.com/office/drawing/2014/main" id="{88975443-5284-48FD-AB98-96D6EC83C448}"/>
              </a:ext>
            </a:extLst>
          </p:cNvPr>
          <p:cNvGrpSpPr>
            <a:grpSpLocks/>
          </p:cNvGrpSpPr>
          <p:nvPr/>
        </p:nvGrpSpPr>
        <p:grpSpPr bwMode="auto">
          <a:xfrm>
            <a:off x="1048436" y="4167896"/>
            <a:ext cx="967773" cy="335842"/>
            <a:chOff x="702" y="2609"/>
            <a:chExt cx="645" cy="228"/>
          </a:xfrm>
        </p:grpSpPr>
        <p:sp>
          <p:nvSpPr>
            <p:cNvPr id="22" name="Freeform 97">
              <a:extLst>
                <a:ext uri="{FF2B5EF4-FFF2-40B4-BE49-F238E27FC236}">
                  <a16:creationId xmlns:a16="http://schemas.microsoft.com/office/drawing/2014/main" id="{D8F87C09-DF6B-4B5D-AA99-0195516C4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2637"/>
              <a:ext cx="645" cy="3"/>
            </a:xfrm>
            <a:custGeom>
              <a:avLst/>
              <a:gdLst>
                <a:gd name="T0" fmla="*/ 0 w 645"/>
                <a:gd name="T1" fmla="*/ 0 h 3"/>
                <a:gd name="T2" fmla="*/ 645 w 645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45" h="3">
                  <a:moveTo>
                    <a:pt x="0" y="0"/>
                  </a:moveTo>
                  <a:lnTo>
                    <a:pt x="645" y="3"/>
                  </a:lnTo>
                </a:path>
              </a:pathLst>
            </a:custGeom>
            <a:noFill/>
            <a:ln w="31750">
              <a:solidFill>
                <a:srgbClr val="008000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23" name="Object 100">
              <a:extLst>
                <a:ext uri="{FF2B5EF4-FFF2-40B4-BE49-F238E27FC236}">
                  <a16:creationId xmlns:a16="http://schemas.microsoft.com/office/drawing/2014/main" id="{3A52F102-D1E6-4331-9359-108024A36B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37" y="2609"/>
            <a:ext cx="167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2" imgW="177646" imgH="241091" progId="Equation.3">
                    <p:embed/>
                  </p:oleObj>
                </mc:Choice>
                <mc:Fallback>
                  <p:oleObj name="Ecuación" r:id="rId12" imgW="177646" imgH="241091" progId="Equation.3">
                    <p:embed/>
                    <p:pic>
                      <p:nvPicPr>
                        <p:cNvPr id="11310" name="Object 100">
                          <a:extLst>
                            <a:ext uri="{FF2B5EF4-FFF2-40B4-BE49-F238E27FC236}">
                              <a16:creationId xmlns:a16="http://schemas.microsoft.com/office/drawing/2014/main" id="{45263FEF-5256-4D55-87C0-7347DBD4BD2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7" y="2609"/>
                          <a:ext cx="167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156">
            <a:extLst>
              <a:ext uri="{FF2B5EF4-FFF2-40B4-BE49-F238E27FC236}">
                <a16:creationId xmlns:a16="http://schemas.microsoft.com/office/drawing/2014/main" id="{F7344FE5-99EA-4737-8160-9B014AA36ACA}"/>
              </a:ext>
            </a:extLst>
          </p:cNvPr>
          <p:cNvGrpSpPr>
            <a:grpSpLocks/>
          </p:cNvGrpSpPr>
          <p:nvPr/>
        </p:nvGrpSpPr>
        <p:grpSpPr bwMode="auto">
          <a:xfrm>
            <a:off x="2081899" y="3134867"/>
            <a:ext cx="300085" cy="1056133"/>
            <a:chOff x="1353" y="1923"/>
            <a:chExt cx="200" cy="717"/>
          </a:xfrm>
        </p:grpSpPr>
        <p:graphicFrame>
          <p:nvGraphicFramePr>
            <p:cNvPr id="25" name="Object 101">
              <a:extLst>
                <a:ext uri="{FF2B5EF4-FFF2-40B4-BE49-F238E27FC236}">
                  <a16:creationId xmlns:a16="http://schemas.microsoft.com/office/drawing/2014/main" id="{FFADE487-3414-469B-B8A2-D07B064657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8" y="2028"/>
            <a:ext cx="155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4" imgW="164885" imgH="215619" progId="Equation.3">
                    <p:embed/>
                  </p:oleObj>
                </mc:Choice>
                <mc:Fallback>
                  <p:oleObj name="Ecuación" r:id="rId14" imgW="164885" imgH="215619" progId="Equation.3">
                    <p:embed/>
                    <p:pic>
                      <p:nvPicPr>
                        <p:cNvPr id="11307" name="Object 101">
                          <a:extLst>
                            <a:ext uri="{FF2B5EF4-FFF2-40B4-BE49-F238E27FC236}">
                              <a16:creationId xmlns:a16="http://schemas.microsoft.com/office/drawing/2014/main" id="{CEE5D014-394C-4CCA-AE9E-68CB892BBCB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" y="2028"/>
                          <a:ext cx="155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Freeform 98">
              <a:extLst>
                <a:ext uri="{FF2B5EF4-FFF2-40B4-BE49-F238E27FC236}">
                  <a16:creationId xmlns:a16="http://schemas.microsoft.com/office/drawing/2014/main" id="{4C4C3207-D675-47E5-B40A-FABBE39AD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1923"/>
              <a:ext cx="1" cy="717"/>
            </a:xfrm>
            <a:custGeom>
              <a:avLst/>
              <a:gdLst>
                <a:gd name="T0" fmla="*/ 0 w 1"/>
                <a:gd name="T1" fmla="*/ 717 h 717"/>
                <a:gd name="T2" fmla="*/ 0 w 1"/>
                <a:gd name="T3" fmla="*/ 0 h 7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17">
                  <a:moveTo>
                    <a:pt x="0" y="717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993366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7" name="Group 133">
            <a:extLst>
              <a:ext uri="{FF2B5EF4-FFF2-40B4-BE49-F238E27FC236}">
                <a16:creationId xmlns:a16="http://schemas.microsoft.com/office/drawing/2014/main" id="{A7964530-D937-4527-9E3F-A1E9B9B62B3F}"/>
              </a:ext>
            </a:extLst>
          </p:cNvPr>
          <p:cNvGrpSpPr>
            <a:grpSpLocks/>
          </p:cNvGrpSpPr>
          <p:nvPr/>
        </p:nvGrpSpPr>
        <p:grpSpPr bwMode="auto">
          <a:xfrm>
            <a:off x="3575406" y="1638300"/>
            <a:ext cx="3267076" cy="3087655"/>
            <a:chOff x="3174" y="624"/>
            <a:chExt cx="2394" cy="2232"/>
          </a:xfrm>
        </p:grpSpPr>
        <p:graphicFrame>
          <p:nvGraphicFramePr>
            <p:cNvPr id="28" name="Object 121">
              <a:extLst>
                <a:ext uri="{FF2B5EF4-FFF2-40B4-BE49-F238E27FC236}">
                  <a16:creationId xmlns:a16="http://schemas.microsoft.com/office/drawing/2014/main" id="{D053216F-9E50-4A5C-9D65-F54B13E743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22" y="1680"/>
            <a:ext cx="138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6" imgW="126780" imgH="164814" progId="Equation.3">
                    <p:embed/>
                  </p:oleObj>
                </mc:Choice>
                <mc:Fallback>
                  <p:oleObj name="Ecuación" r:id="rId16" imgW="126780" imgH="164814" progId="Equation.3">
                    <p:embed/>
                    <p:pic>
                      <p:nvPicPr>
                        <p:cNvPr id="11283" name="Object 121">
                          <a:extLst>
                            <a:ext uri="{FF2B5EF4-FFF2-40B4-BE49-F238E27FC236}">
                              <a16:creationId xmlns:a16="http://schemas.microsoft.com/office/drawing/2014/main" id="{951326BE-549A-4D45-92DB-6F3ACFE34F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1680"/>
                          <a:ext cx="138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" name="Group 132">
              <a:extLst>
                <a:ext uri="{FF2B5EF4-FFF2-40B4-BE49-F238E27FC236}">
                  <a16:creationId xmlns:a16="http://schemas.microsoft.com/office/drawing/2014/main" id="{24C7EAFE-E27F-4215-A952-B1A764AF07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624"/>
              <a:ext cx="2394" cy="2232"/>
              <a:chOff x="2784" y="912"/>
              <a:chExt cx="2394" cy="2232"/>
            </a:xfrm>
          </p:grpSpPr>
          <p:sp>
            <p:nvSpPr>
              <p:cNvPr id="30" name="Freeform 126">
                <a:extLst>
                  <a:ext uri="{FF2B5EF4-FFF2-40B4-BE49-F238E27FC236}">
                    <a16:creationId xmlns:a16="http://schemas.microsoft.com/office/drawing/2014/main" id="{234AF417-8D88-42F7-AD7C-1F81D0BCB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244"/>
                <a:ext cx="72" cy="105"/>
              </a:xfrm>
              <a:custGeom>
                <a:avLst/>
                <a:gdLst>
                  <a:gd name="T0" fmla="*/ 0 w 72"/>
                  <a:gd name="T1" fmla="*/ 0 h 105"/>
                  <a:gd name="T2" fmla="*/ 30 w 72"/>
                  <a:gd name="T3" fmla="*/ 15 h 105"/>
                  <a:gd name="T4" fmla="*/ 54 w 72"/>
                  <a:gd name="T5" fmla="*/ 39 h 105"/>
                  <a:gd name="T6" fmla="*/ 69 w 72"/>
                  <a:gd name="T7" fmla="*/ 72 h 105"/>
                  <a:gd name="T8" fmla="*/ 72 w 72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105">
                    <a:moveTo>
                      <a:pt x="0" y="0"/>
                    </a:moveTo>
                    <a:cubicBezTo>
                      <a:pt x="12" y="3"/>
                      <a:pt x="21" y="9"/>
                      <a:pt x="30" y="15"/>
                    </a:cubicBezTo>
                    <a:cubicBezTo>
                      <a:pt x="39" y="21"/>
                      <a:pt x="48" y="30"/>
                      <a:pt x="54" y="39"/>
                    </a:cubicBezTo>
                    <a:cubicBezTo>
                      <a:pt x="60" y="48"/>
                      <a:pt x="66" y="61"/>
                      <a:pt x="69" y="72"/>
                    </a:cubicBezTo>
                    <a:cubicBezTo>
                      <a:pt x="72" y="83"/>
                      <a:pt x="72" y="98"/>
                      <a:pt x="72" y="10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1" name="Group 131">
                <a:extLst>
                  <a:ext uri="{FF2B5EF4-FFF2-40B4-BE49-F238E27FC236}">
                    <a16:creationId xmlns:a16="http://schemas.microsoft.com/office/drawing/2014/main" id="{0B14BDDA-556E-48E8-821E-8929C5278D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912"/>
                <a:ext cx="2394" cy="2232"/>
                <a:chOff x="2784" y="912"/>
                <a:chExt cx="2394" cy="2232"/>
              </a:xfrm>
            </p:grpSpPr>
            <p:grpSp>
              <p:nvGrpSpPr>
                <p:cNvPr id="32" name="Group 108">
                  <a:extLst>
                    <a:ext uri="{FF2B5EF4-FFF2-40B4-BE49-F238E27FC236}">
                      <a16:creationId xmlns:a16="http://schemas.microsoft.com/office/drawing/2014/main" id="{06E19025-746D-4B2A-AB9D-DC92472156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84" y="912"/>
                  <a:ext cx="2394" cy="2232"/>
                  <a:chOff x="2160" y="1056"/>
                  <a:chExt cx="2394" cy="2232"/>
                </a:xfrm>
              </p:grpSpPr>
              <p:sp>
                <p:nvSpPr>
                  <p:cNvPr id="46" name="Line 109">
                    <a:extLst>
                      <a:ext uri="{FF2B5EF4-FFF2-40B4-BE49-F238E27FC236}">
                        <a16:creationId xmlns:a16="http://schemas.microsoft.com/office/drawing/2014/main" id="{8641A7FC-2ABB-45C1-BB2E-54841A6218A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105" y="1272"/>
                    <a:ext cx="0" cy="12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7" name="Line 110">
                    <a:extLst>
                      <a:ext uri="{FF2B5EF4-FFF2-40B4-BE49-F238E27FC236}">
                        <a16:creationId xmlns:a16="http://schemas.microsoft.com/office/drawing/2014/main" id="{7536E9B2-4860-41D9-B34F-74A4AFC8C9F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3717" y="1884"/>
                    <a:ext cx="0" cy="12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48" name="Freeform 111">
                    <a:extLst>
                      <a:ext uri="{FF2B5EF4-FFF2-40B4-BE49-F238E27FC236}">
                        <a16:creationId xmlns:a16="http://schemas.microsoft.com/office/drawing/2014/main" id="{F11D5233-559C-4299-9527-3BA397F884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430" y="2496"/>
                    <a:ext cx="675" cy="675"/>
                  </a:xfrm>
                  <a:custGeom>
                    <a:avLst/>
                    <a:gdLst>
                      <a:gd name="T0" fmla="*/ 675 w 450"/>
                      <a:gd name="T1" fmla="*/ 0 h 450"/>
                      <a:gd name="T2" fmla="*/ 0 w 450"/>
                      <a:gd name="T3" fmla="*/ 675 h 45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50" h="450">
                        <a:moveTo>
                          <a:pt x="450" y="0"/>
                        </a:moveTo>
                        <a:lnTo>
                          <a:pt x="0" y="45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aphicFrame>
                <p:nvGraphicFramePr>
                  <p:cNvPr id="49" name="Object 112">
                    <a:extLst>
                      <a:ext uri="{FF2B5EF4-FFF2-40B4-BE49-F238E27FC236}">
                        <a16:creationId xmlns:a16="http://schemas.microsoft.com/office/drawing/2014/main" id="{6A1CE36A-0A44-4848-AFFD-399F5CD50AA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355" y="2406"/>
                  <a:ext cx="199" cy="23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cuación" r:id="rId17" imgW="139579" imgH="164957" progId="Equation.3">
                          <p:embed/>
                        </p:oleObj>
                      </mc:Choice>
                      <mc:Fallback>
                        <p:oleObj name="Ecuación" r:id="rId17" imgW="139579" imgH="164957" progId="Equation.3">
                          <p:embed/>
                          <p:pic>
                            <p:nvPicPr>
                              <p:cNvPr id="11304" name="Object 112">
                                <a:extLst>
                                  <a:ext uri="{FF2B5EF4-FFF2-40B4-BE49-F238E27FC236}">
                                    <a16:creationId xmlns:a16="http://schemas.microsoft.com/office/drawing/2014/main" id="{98A6594C-3369-4C24-91B7-22BC9CBCFE2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355" y="2406"/>
                                <a:ext cx="199" cy="23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0" name="Object 113">
                    <a:extLst>
                      <a:ext uri="{FF2B5EF4-FFF2-40B4-BE49-F238E27FC236}">
                        <a16:creationId xmlns:a16="http://schemas.microsoft.com/office/drawing/2014/main" id="{230816F6-4CBA-4A48-AF93-3F6904BA4EA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160" y="3054"/>
                  <a:ext cx="252" cy="23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cuación" r:id="rId18" imgW="177492" imgH="164814" progId="Equation.3">
                          <p:embed/>
                        </p:oleObj>
                      </mc:Choice>
                      <mc:Fallback>
                        <p:oleObj name="Ecuación" r:id="rId18" imgW="177492" imgH="164814" progId="Equation.3">
                          <p:embed/>
                          <p:pic>
                            <p:nvPicPr>
                              <p:cNvPr id="11305" name="Object 113">
                                <a:extLst>
                                  <a:ext uri="{FF2B5EF4-FFF2-40B4-BE49-F238E27FC236}">
                                    <a16:creationId xmlns:a16="http://schemas.microsoft.com/office/drawing/2014/main" id="{8246B835-884F-4E18-9AED-DB9FDF3D536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60" y="3054"/>
                                <a:ext cx="252" cy="23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" name="Object 114">
                    <a:extLst>
                      <a:ext uri="{FF2B5EF4-FFF2-40B4-BE49-F238E27FC236}">
                        <a16:creationId xmlns:a16="http://schemas.microsoft.com/office/drawing/2014/main" id="{FDBD4D04-3FEA-479F-95F0-8D4F65856B8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98" y="1056"/>
                  <a:ext cx="215" cy="23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cuación" r:id="rId19" imgW="152268" imgH="164957" progId="Equation.3">
                          <p:embed/>
                        </p:oleObj>
                      </mc:Choice>
                      <mc:Fallback>
                        <p:oleObj name="Ecuación" r:id="rId19" imgW="152268" imgH="164957" progId="Equation.3">
                          <p:embed/>
                          <p:pic>
                            <p:nvPicPr>
                              <p:cNvPr id="11306" name="Object 114">
                                <a:extLst>
                                  <a:ext uri="{FF2B5EF4-FFF2-40B4-BE49-F238E27FC236}">
                                    <a16:creationId xmlns:a16="http://schemas.microsoft.com/office/drawing/2014/main" id="{309DDEFB-1430-4B74-AED7-EA0196A9375A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98" y="1056"/>
                                <a:ext cx="215" cy="23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33" name="Object 115">
                  <a:extLst>
                    <a:ext uri="{FF2B5EF4-FFF2-40B4-BE49-F238E27FC236}">
                      <a16:creationId xmlns:a16="http://schemas.microsoft.com/office/drawing/2014/main" id="{29776861-F358-4021-B101-D68E4F79601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456" y="2208"/>
                <a:ext cx="181" cy="2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cuación" r:id="rId20" imgW="190500" imgH="228600" progId="Equation.3">
                        <p:embed/>
                      </p:oleObj>
                    </mc:Choice>
                    <mc:Fallback>
                      <p:oleObj name="Ecuación" r:id="rId20" imgW="190500" imgH="228600" progId="Equation.3">
                        <p:embed/>
                        <p:pic>
                          <p:nvPicPr>
                            <p:cNvPr id="11288" name="Object 115">
                              <a:extLst>
                                <a:ext uri="{FF2B5EF4-FFF2-40B4-BE49-F238E27FC236}">
                                  <a16:creationId xmlns:a16="http://schemas.microsoft.com/office/drawing/2014/main" id="{A82D41A9-AD9C-4AEC-B9DC-CD6A708A368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56" y="2208"/>
                              <a:ext cx="181" cy="2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4" name="AutoShape 116">
                  <a:extLst>
                    <a:ext uri="{FF2B5EF4-FFF2-40B4-BE49-F238E27FC236}">
                      <a16:creationId xmlns:a16="http://schemas.microsoft.com/office/drawing/2014/main" id="{FB8682D9-80A6-40FE-B076-4F60DF127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2" y="1624"/>
                  <a:ext cx="1046" cy="1112"/>
                </a:xfrm>
                <a:prstGeom prst="cube">
                  <a:avLst>
                    <a:gd name="adj" fmla="val 37380"/>
                  </a:avLst>
                </a:prstGeom>
                <a:noFill/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endParaRPr lang="es-ES" altLang="es-ES"/>
                </a:p>
              </p:txBody>
            </p:sp>
            <p:sp>
              <p:nvSpPr>
                <p:cNvPr id="35" name="Freeform 117">
                  <a:extLst>
                    <a:ext uri="{FF2B5EF4-FFF2-40B4-BE49-F238E27FC236}">
                      <a16:creationId xmlns:a16="http://schemas.microsoft.com/office/drawing/2014/main" id="{904BB41D-9CB0-4157-A365-636B0D4CA4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1" y="2355"/>
                  <a:ext cx="138" cy="138"/>
                </a:xfrm>
                <a:custGeom>
                  <a:avLst/>
                  <a:gdLst>
                    <a:gd name="T0" fmla="*/ 138 w 138"/>
                    <a:gd name="T1" fmla="*/ 0 h 138"/>
                    <a:gd name="T2" fmla="*/ 0 w 138"/>
                    <a:gd name="T3" fmla="*/ 138 h 13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8" h="138">
                      <a:moveTo>
                        <a:pt x="138" y="0"/>
                      </a:moveTo>
                      <a:lnTo>
                        <a:pt x="0" y="138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 type="none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6" name="Freeform 118">
                  <a:extLst>
                    <a:ext uri="{FF2B5EF4-FFF2-40B4-BE49-F238E27FC236}">
                      <a16:creationId xmlns:a16="http://schemas.microsoft.com/office/drawing/2014/main" id="{7FA9E615-5D86-479D-8890-333A43515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2" y="2352"/>
                  <a:ext cx="189" cy="1"/>
                </a:xfrm>
                <a:custGeom>
                  <a:avLst/>
                  <a:gdLst>
                    <a:gd name="T0" fmla="*/ 0 w 189"/>
                    <a:gd name="T1" fmla="*/ 0 h 1"/>
                    <a:gd name="T2" fmla="*/ 189 w 189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9" h="1">
                      <a:moveTo>
                        <a:pt x="0" y="0"/>
                      </a:moveTo>
                      <a:lnTo>
                        <a:pt x="189" y="0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 type="none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7" name="Freeform 119">
                  <a:extLst>
                    <a:ext uri="{FF2B5EF4-FFF2-40B4-BE49-F238E27FC236}">
                      <a16:creationId xmlns:a16="http://schemas.microsoft.com/office/drawing/2014/main" id="{D745E1A2-EAE3-411C-8702-CC43E8186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9" y="2139"/>
                  <a:ext cx="1" cy="210"/>
                </a:xfrm>
                <a:custGeom>
                  <a:avLst/>
                  <a:gdLst>
                    <a:gd name="T0" fmla="*/ 0 w 1"/>
                    <a:gd name="T1" fmla="*/ 210 h 210"/>
                    <a:gd name="T2" fmla="*/ 0 w 1"/>
                    <a:gd name="T3" fmla="*/ 0 h 2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210">
                      <a:moveTo>
                        <a:pt x="0" y="21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 type="none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aphicFrame>
              <p:nvGraphicFramePr>
                <p:cNvPr id="38" name="Object 122">
                  <a:extLst>
                    <a:ext uri="{FF2B5EF4-FFF2-40B4-BE49-F238E27FC236}">
                      <a16:creationId xmlns:a16="http://schemas.microsoft.com/office/drawing/2014/main" id="{0336CF0C-B0D3-40CD-8511-1FA9924A9DA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564" y="2064"/>
                <a:ext cx="132" cy="1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cuación" r:id="rId22" imgW="139639" imgH="203112" progId="Equation.3">
                        <p:embed/>
                      </p:oleObj>
                    </mc:Choice>
                    <mc:Fallback>
                      <p:oleObj name="Ecuación" r:id="rId22" imgW="139639" imgH="203112" progId="Equation.3">
                        <p:embed/>
                        <p:pic>
                          <p:nvPicPr>
                            <p:cNvPr id="11293" name="Object 122">
                              <a:extLst>
                                <a:ext uri="{FF2B5EF4-FFF2-40B4-BE49-F238E27FC236}">
                                  <a16:creationId xmlns:a16="http://schemas.microsoft.com/office/drawing/2014/main" id="{93193530-43B8-4D58-ACBA-93C3A9843B9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64" y="2064"/>
                              <a:ext cx="132" cy="19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9" name="Object 123">
                  <a:extLst>
                    <a:ext uri="{FF2B5EF4-FFF2-40B4-BE49-F238E27FC236}">
                      <a16:creationId xmlns:a16="http://schemas.microsoft.com/office/drawing/2014/main" id="{03ED1437-9E32-4DBD-8E0D-21638406E5F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840" y="2352"/>
                <a:ext cx="132" cy="2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cuación" r:id="rId24" imgW="139579" imgH="215713" progId="Equation.3">
                        <p:embed/>
                      </p:oleObj>
                    </mc:Choice>
                    <mc:Fallback>
                      <p:oleObj name="Ecuación" r:id="rId24" imgW="139579" imgH="215713" progId="Equation.3">
                        <p:embed/>
                        <p:pic>
                          <p:nvPicPr>
                            <p:cNvPr id="11294" name="Object 123">
                              <a:extLst>
                                <a:ext uri="{FF2B5EF4-FFF2-40B4-BE49-F238E27FC236}">
                                  <a16:creationId xmlns:a16="http://schemas.microsoft.com/office/drawing/2014/main" id="{E8746D44-0010-49FE-A062-777A0CA6CD4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40" y="2352"/>
                              <a:ext cx="132" cy="20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0" name="Freeform 124">
                  <a:extLst>
                    <a:ext uri="{FF2B5EF4-FFF2-40B4-BE49-F238E27FC236}">
                      <a16:creationId xmlns:a16="http://schemas.microsoft.com/office/drawing/2014/main" id="{2DC396C1-ABB3-4FDF-BB8C-1B0EDF1DC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5" y="2019"/>
                  <a:ext cx="258" cy="330"/>
                </a:xfrm>
                <a:custGeom>
                  <a:avLst/>
                  <a:gdLst>
                    <a:gd name="T0" fmla="*/ 0 w 258"/>
                    <a:gd name="T1" fmla="*/ 330 h 330"/>
                    <a:gd name="T2" fmla="*/ 258 w 258"/>
                    <a:gd name="T3" fmla="*/ 0 h 33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58" h="330">
                      <a:moveTo>
                        <a:pt x="0" y="330"/>
                      </a:moveTo>
                      <a:lnTo>
                        <a:pt x="258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 type="none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1" name="Freeform 125">
                  <a:extLst>
                    <a:ext uri="{FF2B5EF4-FFF2-40B4-BE49-F238E27FC236}">
                      <a16:creationId xmlns:a16="http://schemas.microsoft.com/office/drawing/2014/main" id="{C6CE51F4-93AA-4EF1-9DF0-45205D1E1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4" y="2292"/>
                  <a:ext cx="101" cy="114"/>
                </a:xfrm>
                <a:custGeom>
                  <a:avLst/>
                  <a:gdLst>
                    <a:gd name="T0" fmla="*/ 5 w 101"/>
                    <a:gd name="T1" fmla="*/ 114 h 114"/>
                    <a:gd name="T2" fmla="*/ 2 w 101"/>
                    <a:gd name="T3" fmla="*/ 69 h 114"/>
                    <a:gd name="T4" fmla="*/ 17 w 101"/>
                    <a:gd name="T5" fmla="*/ 33 h 114"/>
                    <a:gd name="T6" fmla="*/ 47 w 101"/>
                    <a:gd name="T7" fmla="*/ 9 h 114"/>
                    <a:gd name="T8" fmla="*/ 101 w 101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1" h="114">
                      <a:moveTo>
                        <a:pt x="5" y="114"/>
                      </a:moveTo>
                      <a:cubicBezTo>
                        <a:pt x="4" y="106"/>
                        <a:pt x="0" y="82"/>
                        <a:pt x="2" y="69"/>
                      </a:cubicBezTo>
                      <a:cubicBezTo>
                        <a:pt x="4" y="56"/>
                        <a:pt x="8" y="48"/>
                        <a:pt x="17" y="33"/>
                      </a:cubicBezTo>
                      <a:cubicBezTo>
                        <a:pt x="26" y="18"/>
                        <a:pt x="33" y="14"/>
                        <a:pt x="47" y="9"/>
                      </a:cubicBezTo>
                      <a:cubicBezTo>
                        <a:pt x="61" y="4"/>
                        <a:pt x="90" y="2"/>
                        <a:pt x="101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2" name="Freeform 127">
                  <a:extLst>
                    <a:ext uri="{FF2B5EF4-FFF2-40B4-BE49-F238E27FC236}">
                      <a16:creationId xmlns:a16="http://schemas.microsoft.com/office/drawing/2014/main" id="{22C5D1E1-8E51-4D2F-B70D-BE21C903F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2" y="2109"/>
                  <a:ext cx="123" cy="87"/>
                </a:xfrm>
                <a:custGeom>
                  <a:avLst/>
                  <a:gdLst>
                    <a:gd name="T0" fmla="*/ 0 w 123"/>
                    <a:gd name="T1" fmla="*/ 0 h 87"/>
                    <a:gd name="T2" fmla="*/ 42 w 123"/>
                    <a:gd name="T3" fmla="*/ 9 h 87"/>
                    <a:gd name="T4" fmla="*/ 78 w 123"/>
                    <a:gd name="T5" fmla="*/ 30 h 87"/>
                    <a:gd name="T6" fmla="*/ 99 w 123"/>
                    <a:gd name="T7" fmla="*/ 54 h 87"/>
                    <a:gd name="T8" fmla="*/ 123 w 123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3" h="87">
                      <a:moveTo>
                        <a:pt x="0" y="0"/>
                      </a:moveTo>
                      <a:cubicBezTo>
                        <a:pt x="7" y="1"/>
                        <a:pt x="24" y="6"/>
                        <a:pt x="42" y="9"/>
                      </a:cubicBezTo>
                      <a:cubicBezTo>
                        <a:pt x="60" y="12"/>
                        <a:pt x="69" y="24"/>
                        <a:pt x="78" y="30"/>
                      </a:cubicBezTo>
                      <a:cubicBezTo>
                        <a:pt x="87" y="36"/>
                        <a:pt x="92" y="45"/>
                        <a:pt x="99" y="54"/>
                      </a:cubicBezTo>
                      <a:cubicBezTo>
                        <a:pt x="106" y="63"/>
                        <a:pt x="118" y="80"/>
                        <a:pt x="123" y="8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aphicFrame>
              <p:nvGraphicFramePr>
                <p:cNvPr id="43" name="Object 128">
                  <a:extLst>
                    <a:ext uri="{FF2B5EF4-FFF2-40B4-BE49-F238E27FC236}">
                      <a16:creationId xmlns:a16="http://schemas.microsoft.com/office/drawing/2014/main" id="{5FC4AA5B-C960-4DA9-A331-E417FD0A1B6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888" y="2160"/>
                <a:ext cx="181" cy="2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cuación" r:id="rId26" imgW="190417" imgH="241195" progId="Equation.3">
                        <p:embed/>
                      </p:oleObj>
                    </mc:Choice>
                    <mc:Fallback>
                      <p:oleObj name="Ecuación" r:id="rId26" imgW="190417" imgH="241195" progId="Equation.3">
                        <p:embed/>
                        <p:pic>
                          <p:nvPicPr>
                            <p:cNvPr id="11298" name="Object 128">
                              <a:extLst>
                                <a:ext uri="{FF2B5EF4-FFF2-40B4-BE49-F238E27FC236}">
                                  <a16:creationId xmlns:a16="http://schemas.microsoft.com/office/drawing/2014/main" id="{94DAEB1F-CDCD-4C1C-B0B8-148B4EC6F9FF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88" y="2160"/>
                              <a:ext cx="181" cy="2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4" name="Object 129">
                  <a:extLst>
                    <a:ext uri="{FF2B5EF4-FFF2-40B4-BE49-F238E27FC236}">
                      <a16:creationId xmlns:a16="http://schemas.microsoft.com/office/drawing/2014/main" id="{72FFA0C9-4AD3-4C81-A68F-9DD4E192B2D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55" y="1920"/>
                <a:ext cx="181" cy="2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cuación" r:id="rId28" imgW="190335" imgH="215713" progId="Equation.3">
                        <p:embed/>
                      </p:oleObj>
                    </mc:Choice>
                    <mc:Fallback>
                      <p:oleObj name="Ecuación" r:id="rId28" imgW="190335" imgH="215713" progId="Equation.3">
                        <p:embed/>
                        <p:pic>
                          <p:nvPicPr>
                            <p:cNvPr id="11299" name="Object 129">
                              <a:extLst>
                                <a:ext uri="{FF2B5EF4-FFF2-40B4-BE49-F238E27FC236}">
                                  <a16:creationId xmlns:a16="http://schemas.microsoft.com/office/drawing/2014/main" id="{74E4F576-9AFA-4C16-AB11-F0143B0FA198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55" y="1920"/>
                              <a:ext cx="181" cy="20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5" name="Object 130">
                  <a:extLst>
                    <a:ext uri="{FF2B5EF4-FFF2-40B4-BE49-F238E27FC236}">
                      <a16:creationId xmlns:a16="http://schemas.microsoft.com/office/drawing/2014/main" id="{CDF6B6FE-17F6-4268-8C23-46CFDEE39C2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600" y="2459"/>
                <a:ext cx="106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cuación" r:id="rId30" imgW="114201" imgH="190335" progId="Equation.3">
                        <p:embed/>
                      </p:oleObj>
                    </mc:Choice>
                    <mc:Fallback>
                      <p:oleObj name="Ecuación" r:id="rId30" imgW="114201" imgH="190335" progId="Equation.3">
                        <p:embed/>
                        <p:pic>
                          <p:nvPicPr>
                            <p:cNvPr id="11300" name="Object 130">
                              <a:extLst>
                                <a:ext uri="{FF2B5EF4-FFF2-40B4-BE49-F238E27FC236}">
                                  <a16:creationId xmlns:a16="http://schemas.microsoft.com/office/drawing/2014/main" id="{0642710D-0CE2-415C-A413-2A4D8A394968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0" y="2459"/>
                              <a:ext cx="106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aphicFrame>
        <p:nvGraphicFramePr>
          <p:cNvPr id="53" name="Object 135">
            <a:extLst>
              <a:ext uri="{FF2B5EF4-FFF2-40B4-BE49-F238E27FC236}">
                <a16:creationId xmlns:a16="http://schemas.microsoft.com/office/drawing/2014/main" id="{602E1391-C504-46C6-82C6-611E2567C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821956"/>
              </p:ext>
            </p:extLst>
          </p:nvPr>
        </p:nvGraphicFramePr>
        <p:xfrm>
          <a:off x="293426" y="5121488"/>
          <a:ext cx="1006475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2" imgW="571252" imgH="710891" progId="Equation.3">
                  <p:embed/>
                </p:oleObj>
              </mc:Choice>
              <mc:Fallback>
                <p:oleObj name="Ecuación" r:id="rId32" imgW="571252" imgH="710891" progId="Equation.3">
                  <p:embed/>
                  <p:pic>
                    <p:nvPicPr>
                      <p:cNvPr id="17543" name="Object 135">
                        <a:extLst>
                          <a:ext uri="{FF2B5EF4-FFF2-40B4-BE49-F238E27FC236}">
                            <a16:creationId xmlns:a16="http://schemas.microsoft.com/office/drawing/2014/main" id="{5C07C9AC-6C35-4F6A-849B-DADA53481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426" y="5121488"/>
                        <a:ext cx="1006475" cy="125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141">
            <a:extLst>
              <a:ext uri="{FF2B5EF4-FFF2-40B4-BE49-F238E27FC236}">
                <a16:creationId xmlns:a16="http://schemas.microsoft.com/office/drawing/2014/main" id="{7AD0EEEA-9540-4FEA-BFDD-B536FF25EC26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4724400"/>
            <a:ext cx="3352800" cy="1687513"/>
            <a:chOff x="1680" y="3120"/>
            <a:chExt cx="2112" cy="1063"/>
          </a:xfrm>
        </p:grpSpPr>
        <p:graphicFrame>
          <p:nvGraphicFramePr>
            <p:cNvPr id="55" name="Object 136">
              <a:extLst>
                <a:ext uri="{FF2B5EF4-FFF2-40B4-BE49-F238E27FC236}">
                  <a16:creationId xmlns:a16="http://schemas.microsoft.com/office/drawing/2014/main" id="{17DDBDBD-9FBC-4E5F-8A1B-29431D7F3B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0" y="3408"/>
            <a:ext cx="1451" cy="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34" imgW="1308100" imgH="698500" progId="Equation.3">
                    <p:embed/>
                  </p:oleObj>
                </mc:Choice>
                <mc:Fallback>
                  <p:oleObj name="Ecuación" r:id="rId34" imgW="1308100" imgH="698500" progId="Equation.3">
                    <p:embed/>
                    <p:pic>
                      <p:nvPicPr>
                        <p:cNvPr id="11281" name="Object 136">
                          <a:extLst>
                            <a:ext uri="{FF2B5EF4-FFF2-40B4-BE49-F238E27FC236}">
                              <a16:creationId xmlns:a16="http://schemas.microsoft.com/office/drawing/2014/main" id="{59B66BE7-804A-4B17-B7C8-97AD3BBD62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408"/>
                          <a:ext cx="1451" cy="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 Box 137">
              <a:extLst>
                <a:ext uri="{FF2B5EF4-FFF2-40B4-BE49-F238E27FC236}">
                  <a16:creationId xmlns:a16="http://schemas.microsoft.com/office/drawing/2014/main" id="{A00B2ECF-E751-47A5-94CB-B131BBB1A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120"/>
              <a:ext cx="2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ES" sz="18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Componentes cartesianas</a:t>
              </a:r>
            </a:p>
          </p:txBody>
        </p:sp>
      </p:grpSp>
      <p:grpSp>
        <p:nvGrpSpPr>
          <p:cNvPr id="57" name="Group 142">
            <a:extLst>
              <a:ext uri="{FF2B5EF4-FFF2-40B4-BE49-F238E27FC236}">
                <a16:creationId xmlns:a16="http://schemas.microsoft.com/office/drawing/2014/main" id="{FFC5405E-0A3D-4E25-A950-90AD7BE18921}"/>
              </a:ext>
            </a:extLst>
          </p:cNvPr>
          <p:cNvGrpSpPr>
            <a:grpSpLocks/>
          </p:cNvGrpSpPr>
          <p:nvPr/>
        </p:nvGrpSpPr>
        <p:grpSpPr bwMode="auto">
          <a:xfrm>
            <a:off x="5086350" y="4719639"/>
            <a:ext cx="2346325" cy="1727201"/>
            <a:chOff x="3204" y="3045"/>
            <a:chExt cx="1478" cy="1088"/>
          </a:xfrm>
        </p:grpSpPr>
        <p:sp>
          <p:nvSpPr>
            <p:cNvPr id="58" name="Text Box 138">
              <a:extLst>
                <a:ext uri="{FF2B5EF4-FFF2-40B4-BE49-F238E27FC236}">
                  <a16:creationId xmlns:a16="http://schemas.microsoft.com/office/drawing/2014/main" id="{1C863DAF-57DC-46CB-8B4B-47004765C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4" y="3045"/>
              <a:ext cx="14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ES" sz="18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Cosenos directores</a:t>
              </a:r>
            </a:p>
          </p:txBody>
        </p:sp>
        <p:graphicFrame>
          <p:nvGraphicFramePr>
            <p:cNvPr id="59" name="Object 139">
              <a:extLst>
                <a:ext uri="{FF2B5EF4-FFF2-40B4-BE49-F238E27FC236}">
                  <a16:creationId xmlns:a16="http://schemas.microsoft.com/office/drawing/2014/main" id="{738863F3-B88D-453A-95CA-FD80C2DB80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2666886"/>
                </p:ext>
              </p:extLst>
            </p:nvPr>
          </p:nvGraphicFramePr>
          <p:xfrm>
            <a:off x="3316" y="3358"/>
            <a:ext cx="1000" cy="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36" imgW="901309" imgH="698197" progId="Equation.3">
                    <p:embed/>
                  </p:oleObj>
                </mc:Choice>
                <mc:Fallback>
                  <p:oleObj name="Ecuación" r:id="rId36" imgW="901309" imgH="698197" progId="Equation.3">
                    <p:embed/>
                    <p:pic>
                      <p:nvPicPr>
                        <p:cNvPr id="11280" name="Object 139">
                          <a:extLst>
                            <a:ext uri="{FF2B5EF4-FFF2-40B4-BE49-F238E27FC236}">
                              <a16:creationId xmlns:a16="http://schemas.microsoft.com/office/drawing/2014/main" id="{A06DCFBB-DF8B-45EF-B817-134A0B3F48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6" y="3358"/>
                          <a:ext cx="1000" cy="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CuadroTexto 59">
            <a:extLst>
              <a:ext uri="{FF2B5EF4-FFF2-40B4-BE49-F238E27FC236}">
                <a16:creationId xmlns:a16="http://schemas.microsoft.com/office/drawing/2014/main" id="{CF08C70D-C232-4EAA-A3C4-234B3F62E0D4}"/>
              </a:ext>
            </a:extLst>
          </p:cNvPr>
          <p:cNvSpPr txBox="1"/>
          <p:nvPr/>
        </p:nvSpPr>
        <p:spPr>
          <a:xfrm>
            <a:off x="2219326" y="217487"/>
            <a:ext cx="70960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COMPONENTES CARTESIANAS DE UN VECTOR</a:t>
            </a:r>
          </a:p>
        </p:txBody>
      </p:sp>
      <p:graphicFrame>
        <p:nvGraphicFramePr>
          <p:cNvPr id="61" name="Object 66">
            <a:extLst>
              <a:ext uri="{FF2B5EF4-FFF2-40B4-BE49-F238E27FC236}">
                <a16:creationId xmlns:a16="http://schemas.microsoft.com/office/drawing/2014/main" id="{3C76BFD7-27FA-44CE-AC41-4A22939A2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572673"/>
              </p:ext>
            </p:extLst>
          </p:nvPr>
        </p:nvGraphicFramePr>
        <p:xfrm>
          <a:off x="4302125" y="896282"/>
          <a:ext cx="31305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8" imgW="1778000" imgH="241300" progId="Equation.3">
                  <p:embed/>
                </p:oleObj>
              </mc:Choice>
              <mc:Fallback>
                <p:oleObj name="Ecuación" r:id="rId38" imgW="1778000" imgH="241300" progId="Equation.3">
                  <p:embed/>
                  <p:pic>
                    <p:nvPicPr>
                      <p:cNvPr id="36" name="Object 66">
                        <a:extLst>
                          <a:ext uri="{FF2B5EF4-FFF2-40B4-BE49-F238E27FC236}">
                            <a16:creationId xmlns:a16="http://schemas.microsoft.com/office/drawing/2014/main" id="{E98AD6F6-5821-4975-9AE9-293E0045CB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896282"/>
                        <a:ext cx="31305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22">
            <a:extLst>
              <a:ext uri="{FF2B5EF4-FFF2-40B4-BE49-F238E27FC236}">
                <a16:creationId xmlns:a16="http://schemas.microsoft.com/office/drawing/2014/main" id="{80E72A2E-F931-4C68-9FA2-73A5F4963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35993"/>
              </p:ext>
            </p:extLst>
          </p:nvPr>
        </p:nvGraphicFramePr>
        <p:xfrm>
          <a:off x="7770200" y="850572"/>
          <a:ext cx="19002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0" imgW="1079032" imgH="253890" progId="Equation.3">
                  <p:embed/>
                </p:oleObj>
              </mc:Choice>
              <mc:Fallback>
                <p:oleObj name="Ecuación" r:id="rId40" imgW="1079032" imgH="253890" progId="Equation.3">
                  <p:embed/>
                  <p:pic>
                    <p:nvPicPr>
                      <p:cNvPr id="12" name="Object 22">
                        <a:extLst>
                          <a:ext uri="{FF2B5EF4-FFF2-40B4-BE49-F238E27FC236}">
                            <a16:creationId xmlns:a16="http://schemas.microsoft.com/office/drawing/2014/main" id="{2A0C8C7E-06DF-4B40-8EBA-7832BDB8DF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200" y="850572"/>
                        <a:ext cx="19002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59">
            <a:extLst>
              <a:ext uri="{FF2B5EF4-FFF2-40B4-BE49-F238E27FC236}">
                <a16:creationId xmlns:a16="http://schemas.microsoft.com/office/drawing/2014/main" id="{1E2B171F-E91F-46BC-9CB4-2787729D5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55787"/>
              </p:ext>
            </p:extLst>
          </p:nvPr>
        </p:nvGraphicFramePr>
        <p:xfrm>
          <a:off x="7626950" y="2913002"/>
          <a:ext cx="39878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2" imgW="2286000" imgH="444500" progId="Equation.3">
                  <p:embed/>
                </p:oleObj>
              </mc:Choice>
              <mc:Fallback>
                <p:oleObj name="Ecuación" r:id="rId42" imgW="2286000" imgH="444500" progId="Equation.3">
                  <p:embed/>
                  <p:pic>
                    <p:nvPicPr>
                      <p:cNvPr id="35" name="Object 59">
                        <a:extLst>
                          <a:ext uri="{FF2B5EF4-FFF2-40B4-BE49-F238E27FC236}">
                            <a16:creationId xmlns:a16="http://schemas.microsoft.com/office/drawing/2014/main" id="{C927E3E8-4EAA-4F0A-AB32-10DCF2C480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950" y="2913002"/>
                        <a:ext cx="39878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Marcador de número de diapositiva 61">
            <a:extLst>
              <a:ext uri="{FF2B5EF4-FFF2-40B4-BE49-F238E27FC236}">
                <a16:creationId xmlns:a16="http://schemas.microsoft.com/office/drawing/2014/main" id="{B1F472C0-FB5B-447F-A77D-97A865EE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7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>
            <a:extLst>
              <a:ext uri="{FF2B5EF4-FFF2-40B4-BE49-F238E27FC236}">
                <a16:creationId xmlns:a16="http://schemas.microsoft.com/office/drawing/2014/main" id="{C91A9DA3-EC8E-4D32-9B4B-C9A1B4C1F4B9}"/>
              </a:ext>
            </a:extLst>
          </p:cNvPr>
          <p:cNvSpPr txBox="1"/>
          <p:nvPr/>
        </p:nvSpPr>
        <p:spPr>
          <a:xfrm>
            <a:off x="792480" y="482949"/>
            <a:ext cx="39936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MÓDULO  DE UN VECTOR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88EB28F-3612-4877-89DE-F2E7E3DFCF36}"/>
              </a:ext>
            </a:extLst>
          </p:cNvPr>
          <p:cNvSpPr txBox="1"/>
          <p:nvPr/>
        </p:nvSpPr>
        <p:spPr>
          <a:xfrm>
            <a:off x="746196" y="2892684"/>
            <a:ext cx="17913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 EJEMPLO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319AA9C-1572-4F03-A167-954007633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1" t="26133" r="22599" b="29600"/>
          <a:stretch/>
        </p:blipFill>
        <p:spPr>
          <a:xfrm>
            <a:off x="2461301" y="2868612"/>
            <a:ext cx="7193198" cy="36703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94BBD6-048D-45A0-AB52-BFD90B21C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51" t="14131" r="30549" b="78239"/>
          <a:stretch/>
        </p:blipFill>
        <p:spPr>
          <a:xfrm>
            <a:off x="3421786" y="1710522"/>
            <a:ext cx="3332443" cy="841248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683C4C32-8BE9-45C1-A3D6-689C3C87D3F8}"/>
              </a:ext>
            </a:extLst>
          </p:cNvPr>
          <p:cNvSpPr txBox="1"/>
          <p:nvPr/>
        </p:nvSpPr>
        <p:spPr>
          <a:xfrm>
            <a:off x="914400" y="1187212"/>
            <a:ext cx="1028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1800" dirty="0">
                <a:latin typeface="Arial" panose="020B0604020202020204" pitchFamily="34" charset="0"/>
              </a:rPr>
              <a:t>Cada vector tiene asociado un escalar o </a:t>
            </a:r>
            <a:r>
              <a:rPr lang="es-ES" altLang="es-E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módulo</a:t>
            </a:r>
            <a:r>
              <a:rPr lang="es-ES" altLang="es-ES" sz="1800" dirty="0">
                <a:latin typeface="Arial" panose="020B0604020202020204" pitchFamily="34" charset="0"/>
              </a:rPr>
              <a:t>,             , dado por la longitud del segmento </a:t>
            </a:r>
            <a:r>
              <a:rPr lang="es-ES" altLang="es-ES" sz="1800" i="1" dirty="0">
                <a:latin typeface="Arial" panose="020B0604020202020204" pitchFamily="34" charset="0"/>
              </a:rPr>
              <a:t>AA’</a:t>
            </a:r>
            <a:r>
              <a:rPr lang="es-ES" altLang="es-ES" sz="1800" dirty="0">
                <a:latin typeface="Arial" panose="020B0604020202020204" pitchFamily="34" charset="0"/>
              </a:rPr>
              <a:t>. </a:t>
            </a:r>
            <a:endParaRPr lang="es-ES" dirty="0"/>
          </a:p>
        </p:txBody>
      </p:sp>
      <p:graphicFrame>
        <p:nvGraphicFramePr>
          <p:cNvPr id="44" name="Object 31">
            <a:extLst>
              <a:ext uri="{FF2B5EF4-FFF2-40B4-BE49-F238E27FC236}">
                <a16:creationId xmlns:a16="http://schemas.microsoft.com/office/drawing/2014/main" id="{584DCF6E-BCD8-4BC7-9594-734279277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37180"/>
              </p:ext>
            </p:extLst>
          </p:nvPr>
        </p:nvGraphicFramePr>
        <p:xfrm>
          <a:off x="5952541" y="1151215"/>
          <a:ext cx="8016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457002" imgH="253890" progId="Equation.3">
                  <p:embed/>
                </p:oleObj>
              </mc:Choice>
              <mc:Fallback>
                <p:oleObj name="Ecuación" r:id="rId3" imgW="457002" imgH="253890" progId="Equation.3">
                  <p:embed/>
                  <p:pic>
                    <p:nvPicPr>
                      <p:cNvPr id="7" name="Object 31">
                        <a:extLst>
                          <a:ext uri="{FF2B5EF4-FFF2-40B4-BE49-F238E27FC236}">
                            <a16:creationId xmlns:a16="http://schemas.microsoft.com/office/drawing/2014/main" id="{A196CE8F-3203-409B-AA66-C6B0C95971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541" y="1151215"/>
                        <a:ext cx="80168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B0E49CC-4266-42C7-93A9-7F422880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14" y="6447631"/>
            <a:ext cx="4114800" cy="365125"/>
          </a:xfrm>
        </p:spPr>
        <p:txBody>
          <a:bodyPr/>
          <a:lstStyle/>
          <a:p>
            <a:r>
              <a:rPr lang="es-ES" dirty="0"/>
              <a:t>Electromagnetismo 2021 GII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77CD04-A609-45A0-80DF-A260C9EB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89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>
            <a:extLst>
              <a:ext uri="{FF2B5EF4-FFF2-40B4-BE49-F238E27FC236}">
                <a16:creationId xmlns:a16="http://schemas.microsoft.com/office/drawing/2014/main" id="{77443EEA-CE3E-455E-A2BA-BC1F185E9B2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860425"/>
            <a:ext cx="8605838" cy="1212850"/>
            <a:chOff x="192" y="542"/>
            <a:chExt cx="5421" cy="764"/>
          </a:xfrm>
        </p:grpSpPr>
        <p:graphicFrame>
          <p:nvGraphicFramePr>
            <p:cNvPr id="3" name="Object 10">
              <a:extLst>
                <a:ext uri="{FF2B5EF4-FFF2-40B4-BE49-F238E27FC236}">
                  <a16:creationId xmlns:a16="http://schemas.microsoft.com/office/drawing/2014/main" id="{47872D63-3A17-4152-BB5A-3AD22BB0F7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6" y="816"/>
            <a:ext cx="530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3" imgW="482391" imgH="444307" progId="Equation.3">
                    <p:embed/>
                  </p:oleObj>
                </mc:Choice>
                <mc:Fallback>
                  <p:oleObj name="Ecuación" r:id="rId3" imgW="482391" imgH="444307" progId="Equation.3">
                    <p:embed/>
                    <p:pic>
                      <p:nvPicPr>
                        <p:cNvPr id="8218" name="Object 10">
                          <a:extLst>
                            <a:ext uri="{FF2B5EF4-FFF2-40B4-BE49-F238E27FC236}">
                              <a16:creationId xmlns:a16="http://schemas.microsoft.com/office/drawing/2014/main" id="{8E36D403-165F-42F3-8CAA-CDB0C92AAF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816"/>
                          <a:ext cx="530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id="{822473AC-5397-4C05-B843-F47BC57715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542"/>
              <a:ext cx="5421" cy="490"/>
              <a:chOff x="192" y="542"/>
              <a:chExt cx="5421" cy="490"/>
            </a:xfrm>
          </p:grpSpPr>
          <p:grpSp>
            <p:nvGrpSpPr>
              <p:cNvPr id="5" name="Group 7">
                <a:extLst>
                  <a:ext uri="{FF2B5EF4-FFF2-40B4-BE49-F238E27FC236}">
                    <a16:creationId xmlns:a16="http://schemas.microsoft.com/office/drawing/2014/main" id="{63C88C46-79B4-4FE1-B82C-7439075351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542"/>
                <a:ext cx="5421" cy="490"/>
                <a:chOff x="192" y="542"/>
                <a:chExt cx="5421" cy="490"/>
              </a:xfrm>
            </p:grpSpPr>
            <p:sp>
              <p:nvSpPr>
                <p:cNvPr id="7" name="Text Box 8">
                  <a:extLst>
                    <a:ext uri="{FF2B5EF4-FFF2-40B4-BE49-F238E27FC236}">
                      <a16:creationId xmlns:a16="http://schemas.microsoft.com/office/drawing/2014/main" id="{C03CD840-3DFE-43A5-9F4D-04E10E71F5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" y="542"/>
                  <a:ext cx="5376" cy="4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just">
                    <a:lnSpc>
                      <a:spcPct val="125000"/>
                    </a:lnSpc>
                  </a:pPr>
                  <a:r>
                    <a:rPr lang="es-ES" altLang="es-ES" sz="1800" b="1" dirty="0">
                      <a:solidFill>
                        <a:srgbClr val="000099"/>
                      </a:solidFill>
                      <a:latin typeface="Arial" panose="020B0604020202020204" pitchFamily="34" charset="0"/>
                    </a:rPr>
                    <a:t>Vector unitario.</a:t>
                  </a:r>
                  <a:r>
                    <a:rPr lang="es-ES" altLang="es-ES" sz="1800" b="1" dirty="0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s-ES" altLang="es-ES" sz="1800" dirty="0">
                      <a:latin typeface="Arial" panose="020B0604020202020204" pitchFamily="34" charset="0"/>
                    </a:rPr>
                    <a:t>Es un vector de módulo unidad. Un vector unitario en la dirección de     será:</a:t>
                  </a:r>
                </a:p>
              </p:txBody>
            </p:sp>
            <p:sp>
              <p:nvSpPr>
                <p:cNvPr id="8" name="Rectangle 9">
                  <a:extLst>
                    <a:ext uri="{FF2B5EF4-FFF2-40B4-BE49-F238E27FC236}">
                      <a16:creationId xmlns:a16="http://schemas.microsoft.com/office/drawing/2014/main" id="{CBD2F49D-3DE8-477A-BA31-8479EE3276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" y="672"/>
                  <a:ext cx="45" cy="45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endParaRPr lang="es-ES" altLang="es-ES"/>
                </a:p>
              </p:txBody>
            </p:sp>
          </p:grpSp>
          <p:graphicFrame>
            <p:nvGraphicFramePr>
              <p:cNvPr id="6" name="Object 12">
                <a:extLst>
                  <a:ext uri="{FF2B5EF4-FFF2-40B4-BE49-F238E27FC236}">
                    <a16:creationId xmlns:a16="http://schemas.microsoft.com/office/drawing/2014/main" id="{55B0C526-BF30-4A5A-8F18-768854B2602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0" y="816"/>
              <a:ext cx="141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5" imgW="126780" imgH="164814" progId="Equation.3">
                      <p:embed/>
                    </p:oleObj>
                  </mc:Choice>
                  <mc:Fallback>
                    <p:oleObj name="Ecuación" r:id="rId5" imgW="126780" imgH="164814" progId="Equation.3">
                      <p:embed/>
                      <p:pic>
                        <p:nvPicPr>
                          <p:cNvPr id="8221" name="Object 12">
                            <a:extLst>
                              <a:ext uri="{FF2B5EF4-FFF2-40B4-BE49-F238E27FC236}">
                                <a16:creationId xmlns:a16="http://schemas.microsoft.com/office/drawing/2014/main" id="{C44C301E-157C-4619-9322-FFC457D72A1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816"/>
                            <a:ext cx="141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87DE349-BD52-4334-A578-A71C32E1FE68}"/>
              </a:ext>
            </a:extLst>
          </p:cNvPr>
          <p:cNvSpPr txBox="1"/>
          <p:nvPr/>
        </p:nvSpPr>
        <p:spPr>
          <a:xfrm>
            <a:off x="4383087" y="228600"/>
            <a:ext cx="294272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VECTOR UNITARIO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EBB55C4-AA49-442C-AFFA-73785AC7B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19" y="3429000"/>
            <a:ext cx="5359400" cy="30146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76EF5217-BF20-47C1-BFFA-C001340B6E69}"/>
              </a:ext>
            </a:extLst>
          </p:cNvPr>
          <p:cNvSpPr txBox="1"/>
          <p:nvPr/>
        </p:nvSpPr>
        <p:spPr>
          <a:xfrm>
            <a:off x="376238" y="2732415"/>
            <a:ext cx="20494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 EJEMPLO 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81CEB4B-B437-4163-970C-45AA701FE9A6}"/>
              </a:ext>
            </a:extLst>
          </p:cNvPr>
          <p:cNvSpPr txBox="1"/>
          <p:nvPr/>
        </p:nvSpPr>
        <p:spPr>
          <a:xfrm>
            <a:off x="6301085" y="2696230"/>
            <a:ext cx="20494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 EJEMPLO 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BD568F2-4850-4C4D-A9CA-2CBF103F1A9C}"/>
              </a:ext>
            </a:extLst>
          </p:cNvPr>
          <p:cNvSpPr txBox="1"/>
          <p:nvPr/>
        </p:nvSpPr>
        <p:spPr>
          <a:xfrm>
            <a:off x="5854451" y="3384551"/>
            <a:ext cx="458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Calcula el vector unitario en la dirección (1,1,1)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395A0D0-F140-4E2C-ADAD-04B0A48889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4274" y="3918984"/>
            <a:ext cx="3438525" cy="2778328"/>
          </a:xfrm>
          <a:prstGeom prst="rect">
            <a:avLst/>
          </a:prstGeom>
        </p:spPr>
      </p:pic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284A3AED-9BFC-4670-B39C-CF3D7849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63BF45D5-032F-43BC-84D4-7A9080FA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49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>
            <a:extLst>
              <a:ext uri="{FF2B5EF4-FFF2-40B4-BE49-F238E27FC236}">
                <a16:creationId xmlns:a16="http://schemas.microsoft.com/office/drawing/2014/main" id="{77443EEA-CE3E-455E-A2BA-BC1F185E9B2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860425"/>
            <a:ext cx="8605838" cy="1212850"/>
            <a:chOff x="192" y="542"/>
            <a:chExt cx="5421" cy="764"/>
          </a:xfrm>
        </p:grpSpPr>
        <p:graphicFrame>
          <p:nvGraphicFramePr>
            <p:cNvPr id="3" name="Object 10">
              <a:extLst>
                <a:ext uri="{FF2B5EF4-FFF2-40B4-BE49-F238E27FC236}">
                  <a16:creationId xmlns:a16="http://schemas.microsoft.com/office/drawing/2014/main" id="{47872D63-3A17-4152-BB5A-3AD22BB0F7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6" y="816"/>
            <a:ext cx="530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3" imgW="482391" imgH="444307" progId="Equation.3">
                    <p:embed/>
                  </p:oleObj>
                </mc:Choice>
                <mc:Fallback>
                  <p:oleObj name="Ecuación" r:id="rId3" imgW="482391" imgH="444307" progId="Equation.3">
                    <p:embed/>
                    <p:pic>
                      <p:nvPicPr>
                        <p:cNvPr id="3" name="Object 10">
                          <a:extLst>
                            <a:ext uri="{FF2B5EF4-FFF2-40B4-BE49-F238E27FC236}">
                              <a16:creationId xmlns:a16="http://schemas.microsoft.com/office/drawing/2014/main" id="{47872D63-3A17-4152-BB5A-3AD22BB0F77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816"/>
                          <a:ext cx="530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id="{822473AC-5397-4C05-B843-F47BC57715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542"/>
              <a:ext cx="5421" cy="490"/>
              <a:chOff x="192" y="542"/>
              <a:chExt cx="5421" cy="490"/>
            </a:xfrm>
          </p:grpSpPr>
          <p:grpSp>
            <p:nvGrpSpPr>
              <p:cNvPr id="5" name="Group 7">
                <a:extLst>
                  <a:ext uri="{FF2B5EF4-FFF2-40B4-BE49-F238E27FC236}">
                    <a16:creationId xmlns:a16="http://schemas.microsoft.com/office/drawing/2014/main" id="{63C88C46-79B4-4FE1-B82C-7439075351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542"/>
                <a:ext cx="5421" cy="490"/>
                <a:chOff x="192" y="542"/>
                <a:chExt cx="5421" cy="490"/>
              </a:xfrm>
            </p:grpSpPr>
            <p:sp>
              <p:nvSpPr>
                <p:cNvPr id="7" name="Text Box 8">
                  <a:extLst>
                    <a:ext uri="{FF2B5EF4-FFF2-40B4-BE49-F238E27FC236}">
                      <a16:creationId xmlns:a16="http://schemas.microsoft.com/office/drawing/2014/main" id="{C03CD840-3DFE-43A5-9F4D-04E10E71F5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" y="542"/>
                  <a:ext cx="5376" cy="4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just">
                    <a:lnSpc>
                      <a:spcPct val="125000"/>
                    </a:lnSpc>
                  </a:pPr>
                  <a:r>
                    <a:rPr lang="es-ES" altLang="es-ES" sz="1800" b="1" dirty="0">
                      <a:solidFill>
                        <a:srgbClr val="000099"/>
                      </a:solidFill>
                      <a:latin typeface="Arial" panose="020B0604020202020204" pitchFamily="34" charset="0"/>
                    </a:rPr>
                    <a:t>Vector unitario.</a:t>
                  </a:r>
                  <a:r>
                    <a:rPr lang="es-ES" altLang="es-ES" sz="1800" b="1" dirty="0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s-ES" altLang="es-ES" sz="1800" dirty="0">
                      <a:latin typeface="Arial" panose="020B0604020202020204" pitchFamily="34" charset="0"/>
                    </a:rPr>
                    <a:t>Es un vector de módulo unidad. Un vector unitario en la dirección de     será:</a:t>
                  </a:r>
                </a:p>
              </p:txBody>
            </p:sp>
            <p:sp>
              <p:nvSpPr>
                <p:cNvPr id="8" name="Rectangle 9">
                  <a:extLst>
                    <a:ext uri="{FF2B5EF4-FFF2-40B4-BE49-F238E27FC236}">
                      <a16:creationId xmlns:a16="http://schemas.microsoft.com/office/drawing/2014/main" id="{CBD2F49D-3DE8-477A-BA31-8479EE3276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" y="672"/>
                  <a:ext cx="45" cy="45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endParaRPr lang="es-ES" altLang="es-ES"/>
                </a:p>
              </p:txBody>
            </p:sp>
          </p:grpSp>
          <p:graphicFrame>
            <p:nvGraphicFramePr>
              <p:cNvPr id="6" name="Object 12">
                <a:extLst>
                  <a:ext uri="{FF2B5EF4-FFF2-40B4-BE49-F238E27FC236}">
                    <a16:creationId xmlns:a16="http://schemas.microsoft.com/office/drawing/2014/main" id="{55B0C526-BF30-4A5A-8F18-768854B2602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0" y="816"/>
              <a:ext cx="141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5" imgW="126780" imgH="164814" progId="Equation.3">
                      <p:embed/>
                    </p:oleObj>
                  </mc:Choice>
                  <mc:Fallback>
                    <p:oleObj name="Ecuación" r:id="rId5" imgW="126780" imgH="164814" progId="Equation.3">
                      <p:embed/>
                      <p:pic>
                        <p:nvPicPr>
                          <p:cNvPr id="6" name="Object 12">
                            <a:extLst>
                              <a:ext uri="{FF2B5EF4-FFF2-40B4-BE49-F238E27FC236}">
                                <a16:creationId xmlns:a16="http://schemas.microsoft.com/office/drawing/2014/main" id="{55B0C526-BF30-4A5A-8F18-768854B2602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816"/>
                            <a:ext cx="141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87DE349-BD52-4334-A578-A71C32E1FE68}"/>
              </a:ext>
            </a:extLst>
          </p:cNvPr>
          <p:cNvSpPr txBox="1"/>
          <p:nvPr/>
        </p:nvSpPr>
        <p:spPr>
          <a:xfrm>
            <a:off x="4383087" y="228600"/>
            <a:ext cx="294272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VECTOR UNITARIO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81CEB4B-B437-4163-970C-45AA701FE9A6}"/>
              </a:ext>
            </a:extLst>
          </p:cNvPr>
          <p:cNvSpPr txBox="1"/>
          <p:nvPr/>
        </p:nvSpPr>
        <p:spPr>
          <a:xfrm>
            <a:off x="424657" y="2073275"/>
            <a:ext cx="20494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 EJEMPLO 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BD568F2-4850-4C4D-A9CA-2CBF103F1A9C}"/>
              </a:ext>
            </a:extLst>
          </p:cNvPr>
          <p:cNvSpPr txBox="1"/>
          <p:nvPr/>
        </p:nvSpPr>
        <p:spPr>
          <a:xfrm>
            <a:off x="2509268" y="2103755"/>
            <a:ext cx="458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Calcula el vector unitario en la dirección (1,1,1)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284A3AED-9BFC-4670-B39C-CF3D7849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63BF45D5-032F-43BC-84D4-7A9080FA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8</a:t>
            </a:fld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D80133E-D77D-46A4-BFBD-C8FEA04232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97" r="12810"/>
          <a:stretch/>
        </p:blipFill>
        <p:spPr>
          <a:xfrm rot="16200000">
            <a:off x="7695354" y="1703738"/>
            <a:ext cx="3850888" cy="458995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81DF392-0BB9-42EB-ADA5-BA6C80992F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0636" y="292744"/>
            <a:ext cx="1586866" cy="12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8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>
            <a:extLst>
              <a:ext uri="{FF2B5EF4-FFF2-40B4-BE49-F238E27FC236}">
                <a16:creationId xmlns:a16="http://schemas.microsoft.com/office/drawing/2014/main" id="{0EEE4907-D3BF-4EFC-84FA-DFC0B84FD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900" y="5040999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s-ES" altLang="es-ES"/>
          </a:p>
        </p:txBody>
      </p:sp>
      <p:grpSp>
        <p:nvGrpSpPr>
          <p:cNvPr id="3" name="Group 63">
            <a:extLst>
              <a:ext uri="{FF2B5EF4-FFF2-40B4-BE49-F238E27FC236}">
                <a16:creationId xmlns:a16="http://schemas.microsoft.com/office/drawing/2014/main" id="{838268E2-D614-4DDE-8E86-1252F8C0D33D}"/>
              </a:ext>
            </a:extLst>
          </p:cNvPr>
          <p:cNvGrpSpPr>
            <a:grpSpLocks/>
          </p:cNvGrpSpPr>
          <p:nvPr/>
        </p:nvGrpSpPr>
        <p:grpSpPr bwMode="auto">
          <a:xfrm>
            <a:off x="3941684" y="5139425"/>
            <a:ext cx="914400" cy="609600"/>
            <a:chOff x="3457" y="1459"/>
            <a:chExt cx="576" cy="384"/>
          </a:xfrm>
        </p:grpSpPr>
        <p:sp>
          <p:nvSpPr>
            <p:cNvPr id="4" name="Line 14">
              <a:extLst>
                <a:ext uri="{FF2B5EF4-FFF2-40B4-BE49-F238E27FC236}">
                  <a16:creationId xmlns:a16="http://schemas.microsoft.com/office/drawing/2014/main" id="{8DD2434E-3409-48F3-911A-449C5A22B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7" y="1459"/>
              <a:ext cx="576" cy="384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5" name="Object 23">
              <a:extLst>
                <a:ext uri="{FF2B5EF4-FFF2-40B4-BE49-F238E27FC236}">
                  <a16:creationId xmlns:a16="http://schemas.microsoft.com/office/drawing/2014/main" id="{DF6A149B-487F-4868-93BD-AF381B9BBC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03" y="1475"/>
            <a:ext cx="141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2" imgW="126780" imgH="164814" progId="Equation.3">
                    <p:embed/>
                  </p:oleObj>
                </mc:Choice>
                <mc:Fallback>
                  <p:oleObj name="Ecuación" r:id="rId2" imgW="126780" imgH="164814" progId="Equation.3">
                    <p:embed/>
                    <p:pic>
                      <p:nvPicPr>
                        <p:cNvPr id="5169" name="Object 23">
                          <a:extLst>
                            <a:ext uri="{FF2B5EF4-FFF2-40B4-BE49-F238E27FC236}">
                              <a16:creationId xmlns:a16="http://schemas.microsoft.com/office/drawing/2014/main" id="{164CF653-B8F1-4F1B-A353-05A267190A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" y="1475"/>
                          <a:ext cx="141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64">
            <a:extLst>
              <a:ext uri="{FF2B5EF4-FFF2-40B4-BE49-F238E27FC236}">
                <a16:creationId xmlns:a16="http://schemas.microsoft.com/office/drawing/2014/main" id="{EEF5F496-BEAF-4616-B700-CCE96C906DA3}"/>
              </a:ext>
            </a:extLst>
          </p:cNvPr>
          <p:cNvGrpSpPr>
            <a:grpSpLocks/>
          </p:cNvGrpSpPr>
          <p:nvPr/>
        </p:nvGrpSpPr>
        <p:grpSpPr bwMode="auto">
          <a:xfrm>
            <a:off x="4817984" y="5139425"/>
            <a:ext cx="495300" cy="622300"/>
            <a:chOff x="4009" y="1459"/>
            <a:chExt cx="312" cy="392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33CF0D1-CB69-49AD-ADC9-EDA3BEA11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1459"/>
              <a:ext cx="312" cy="336"/>
            </a:xfrm>
            <a:custGeom>
              <a:avLst/>
              <a:gdLst>
                <a:gd name="T0" fmla="*/ 0 w 312"/>
                <a:gd name="T1" fmla="*/ 0 h 336"/>
                <a:gd name="T2" fmla="*/ 312 w 312"/>
                <a:gd name="T3" fmla="*/ 336 h 3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2" h="336">
                  <a:moveTo>
                    <a:pt x="0" y="0"/>
                  </a:moveTo>
                  <a:lnTo>
                    <a:pt x="312" y="336"/>
                  </a:lnTo>
                </a:path>
              </a:pathLst>
            </a:custGeom>
            <a:noFill/>
            <a:ln w="31750">
              <a:solidFill>
                <a:srgbClr val="008000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8" name="Object 24">
              <a:extLst>
                <a:ext uri="{FF2B5EF4-FFF2-40B4-BE49-F238E27FC236}">
                  <a16:creationId xmlns:a16="http://schemas.microsoft.com/office/drawing/2014/main" id="{05C06B83-45F9-4375-908C-714DA22F08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32" y="1625"/>
            <a:ext cx="15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4" imgW="139639" imgH="203112" progId="Equation.3">
                    <p:embed/>
                  </p:oleObj>
                </mc:Choice>
                <mc:Fallback>
                  <p:oleObj name="Ecuación" r:id="rId4" imgW="139639" imgH="203112" progId="Equation.3">
                    <p:embed/>
                    <p:pic>
                      <p:nvPicPr>
                        <p:cNvPr id="5167" name="Object 24">
                          <a:extLst>
                            <a:ext uri="{FF2B5EF4-FFF2-40B4-BE49-F238E27FC236}">
                              <a16:creationId xmlns:a16="http://schemas.microsoft.com/office/drawing/2014/main" id="{4FA19EF7-A6E2-466F-95AB-8D04F25FCE8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625"/>
                          <a:ext cx="15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66">
            <a:extLst>
              <a:ext uri="{FF2B5EF4-FFF2-40B4-BE49-F238E27FC236}">
                <a16:creationId xmlns:a16="http://schemas.microsoft.com/office/drawing/2014/main" id="{362DDF2C-E929-4D0C-8003-9F1A61D5521F}"/>
              </a:ext>
            </a:extLst>
          </p:cNvPr>
          <p:cNvGrpSpPr>
            <a:grpSpLocks/>
          </p:cNvGrpSpPr>
          <p:nvPr/>
        </p:nvGrpSpPr>
        <p:grpSpPr bwMode="auto">
          <a:xfrm>
            <a:off x="5313284" y="4771125"/>
            <a:ext cx="863600" cy="901700"/>
            <a:chOff x="4321" y="1227"/>
            <a:chExt cx="544" cy="568"/>
          </a:xfrm>
        </p:grpSpPr>
        <p:graphicFrame>
          <p:nvGraphicFramePr>
            <p:cNvPr id="10" name="Object 25">
              <a:extLst>
                <a:ext uri="{FF2B5EF4-FFF2-40B4-BE49-F238E27FC236}">
                  <a16:creationId xmlns:a16="http://schemas.microsoft.com/office/drawing/2014/main" id="{8DF3AF00-EE57-4549-BA82-C01B5D0C43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59" y="1448"/>
            <a:ext cx="141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6" imgW="126780" imgH="164814" progId="Equation.3">
                    <p:embed/>
                  </p:oleObj>
                </mc:Choice>
                <mc:Fallback>
                  <p:oleObj name="Ecuación" r:id="rId6" imgW="126780" imgH="164814" progId="Equation.3">
                    <p:embed/>
                    <p:pic>
                      <p:nvPicPr>
                        <p:cNvPr id="5164" name="Object 25">
                          <a:extLst>
                            <a:ext uri="{FF2B5EF4-FFF2-40B4-BE49-F238E27FC236}">
                              <a16:creationId xmlns:a16="http://schemas.microsoft.com/office/drawing/2014/main" id="{04A138EA-5D28-48F5-A663-ED8FDC5DF2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9" y="1448"/>
                          <a:ext cx="141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45CBF9E0-FD05-4034-BB3E-27E0F898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1227"/>
              <a:ext cx="544" cy="568"/>
            </a:xfrm>
            <a:custGeom>
              <a:avLst/>
              <a:gdLst>
                <a:gd name="T0" fmla="*/ 0 w 544"/>
                <a:gd name="T1" fmla="*/ 568 h 568"/>
                <a:gd name="T2" fmla="*/ 544 w 544"/>
                <a:gd name="T3" fmla="*/ 0 h 5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4" h="568">
                  <a:moveTo>
                    <a:pt x="0" y="568"/>
                  </a:moveTo>
                  <a:lnTo>
                    <a:pt x="544" y="0"/>
                  </a:lnTo>
                </a:path>
              </a:pathLst>
            </a:custGeom>
            <a:noFill/>
            <a:ln w="31750">
              <a:solidFill>
                <a:srgbClr val="993366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" name="Group 67">
            <a:extLst>
              <a:ext uri="{FF2B5EF4-FFF2-40B4-BE49-F238E27FC236}">
                <a16:creationId xmlns:a16="http://schemas.microsoft.com/office/drawing/2014/main" id="{C3944A29-2130-4CA5-9025-5D8AC0885353}"/>
              </a:ext>
            </a:extLst>
          </p:cNvPr>
          <p:cNvGrpSpPr>
            <a:grpSpLocks/>
          </p:cNvGrpSpPr>
          <p:nvPr/>
        </p:nvGrpSpPr>
        <p:grpSpPr bwMode="auto">
          <a:xfrm>
            <a:off x="3940096" y="4728262"/>
            <a:ext cx="2198688" cy="1020763"/>
            <a:chOff x="3456" y="1200"/>
            <a:chExt cx="1385" cy="643"/>
          </a:xfrm>
        </p:grpSpPr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D9C51A4C-AF4C-40E9-A49F-430E5E5C2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235"/>
              <a:ext cx="1385" cy="608"/>
            </a:xfrm>
            <a:custGeom>
              <a:avLst/>
              <a:gdLst>
                <a:gd name="T0" fmla="*/ 0 w 1385"/>
                <a:gd name="T1" fmla="*/ 608 h 608"/>
                <a:gd name="T2" fmla="*/ 1385 w 1385"/>
                <a:gd name="T3" fmla="*/ 0 h 6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85" h="608">
                  <a:moveTo>
                    <a:pt x="0" y="608"/>
                  </a:moveTo>
                  <a:lnTo>
                    <a:pt x="1385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14" name="Object 26">
              <a:extLst>
                <a:ext uri="{FF2B5EF4-FFF2-40B4-BE49-F238E27FC236}">
                  <a16:creationId xmlns:a16="http://schemas.microsoft.com/office/drawing/2014/main" id="{419AF3E8-CA16-4966-BF31-EC4368491E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7" y="1200"/>
            <a:ext cx="15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8" imgW="139639" imgH="203112" progId="Equation.3">
                    <p:embed/>
                  </p:oleObj>
                </mc:Choice>
                <mc:Fallback>
                  <p:oleObj name="Ecuación" r:id="rId8" imgW="139639" imgH="203112" progId="Equation.3">
                    <p:embed/>
                    <p:pic>
                      <p:nvPicPr>
                        <p:cNvPr id="5163" name="Object 26">
                          <a:extLst>
                            <a:ext uri="{FF2B5EF4-FFF2-40B4-BE49-F238E27FC236}">
                              <a16:creationId xmlns:a16="http://schemas.microsoft.com/office/drawing/2014/main" id="{268E4D67-0298-4782-8D8F-9EF50D08F45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7" y="1200"/>
                          <a:ext cx="15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68">
            <a:extLst>
              <a:ext uri="{FF2B5EF4-FFF2-40B4-BE49-F238E27FC236}">
                <a16:creationId xmlns:a16="http://schemas.microsoft.com/office/drawing/2014/main" id="{9F0FEEFD-6DA6-445E-B0E0-F7D9AC658FDE}"/>
              </a:ext>
            </a:extLst>
          </p:cNvPr>
          <p:cNvGrpSpPr>
            <a:grpSpLocks/>
          </p:cNvGrpSpPr>
          <p:nvPr/>
        </p:nvGrpSpPr>
        <p:grpSpPr bwMode="auto">
          <a:xfrm>
            <a:off x="596313" y="3747186"/>
            <a:ext cx="3919538" cy="2068511"/>
            <a:chOff x="187" y="761"/>
            <a:chExt cx="2469" cy="1303"/>
          </a:xfrm>
        </p:grpSpPr>
        <p:graphicFrame>
          <p:nvGraphicFramePr>
            <p:cNvPr id="16" name="Object 21">
              <a:extLst>
                <a:ext uri="{FF2B5EF4-FFF2-40B4-BE49-F238E27FC236}">
                  <a16:creationId xmlns:a16="http://schemas.microsoft.com/office/drawing/2014/main" id="{A8EBC8D2-0D39-47EA-B62C-C83B873477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8844277"/>
                </p:ext>
              </p:extLst>
            </p:nvPr>
          </p:nvGraphicFramePr>
          <p:xfrm>
            <a:off x="1744" y="796"/>
            <a:ext cx="91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0" imgW="812447" imgH="203112" progId="Equation.3">
                    <p:embed/>
                  </p:oleObj>
                </mc:Choice>
                <mc:Fallback>
                  <p:oleObj name="Ecuación" r:id="rId10" imgW="812447" imgH="203112" progId="Equation.3">
                    <p:embed/>
                    <p:pic>
                      <p:nvPicPr>
                        <p:cNvPr id="5153" name="Object 21">
                          <a:extLst>
                            <a:ext uri="{FF2B5EF4-FFF2-40B4-BE49-F238E27FC236}">
                              <a16:creationId xmlns:a16="http://schemas.microsoft.com/office/drawing/2014/main" id="{A59D8730-1704-4ED3-9497-3B13810107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4" y="796"/>
                          <a:ext cx="912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" name="Group 29">
              <a:extLst>
                <a:ext uri="{FF2B5EF4-FFF2-40B4-BE49-F238E27FC236}">
                  <a16:creationId xmlns:a16="http://schemas.microsoft.com/office/drawing/2014/main" id="{47A769E3-4E35-4497-88F2-6A67D2279E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227"/>
              <a:ext cx="1120" cy="837"/>
              <a:chOff x="528" y="864"/>
              <a:chExt cx="1120" cy="837"/>
            </a:xfrm>
          </p:grpSpPr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C4CA621F-41CB-485F-AB06-26FF9F684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" y="960"/>
                <a:ext cx="576" cy="384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aphicFrame>
            <p:nvGraphicFramePr>
              <p:cNvPr id="20" name="Object 11">
                <a:extLst>
                  <a:ext uri="{FF2B5EF4-FFF2-40B4-BE49-F238E27FC236}">
                    <a16:creationId xmlns:a16="http://schemas.microsoft.com/office/drawing/2014/main" id="{A645CDD7-F069-405F-A017-510526E8C02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75" y="968"/>
              <a:ext cx="141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12" imgW="126780" imgH="164814" progId="Equation.3">
                      <p:embed/>
                    </p:oleObj>
                  </mc:Choice>
                  <mc:Fallback>
                    <p:oleObj name="Ecuación" r:id="rId12" imgW="126780" imgH="164814" progId="Equation.3">
                      <p:embed/>
                      <p:pic>
                        <p:nvPicPr>
                          <p:cNvPr id="5157" name="Object 11">
                            <a:extLst>
                              <a:ext uri="{FF2B5EF4-FFF2-40B4-BE49-F238E27FC236}">
                                <a16:creationId xmlns:a16="http://schemas.microsoft.com/office/drawing/2014/main" id="{DA99FB2F-978B-47C5-A035-35C3583CAA8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5" y="968"/>
                            <a:ext cx="141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12">
                <a:extLst>
                  <a:ext uri="{FF2B5EF4-FFF2-40B4-BE49-F238E27FC236}">
                    <a16:creationId xmlns:a16="http://schemas.microsoft.com/office/drawing/2014/main" id="{E503E648-7C56-4990-8D03-168055AB44C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0" y="1475"/>
              <a:ext cx="157" cy="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13" imgW="139639" imgH="203112" progId="Equation.3">
                      <p:embed/>
                    </p:oleObj>
                  </mc:Choice>
                  <mc:Fallback>
                    <p:oleObj name="Ecuación" r:id="rId13" imgW="139639" imgH="203112" progId="Equation.3">
                      <p:embed/>
                      <p:pic>
                        <p:nvPicPr>
                          <p:cNvPr id="5158" name="Object 12">
                            <a:extLst>
                              <a:ext uri="{FF2B5EF4-FFF2-40B4-BE49-F238E27FC236}">
                                <a16:creationId xmlns:a16="http://schemas.microsoft.com/office/drawing/2014/main" id="{363A7921-68FF-4206-8464-07CED598CD4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0" y="1475"/>
                            <a:ext cx="157" cy="2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13">
                <a:extLst>
                  <a:ext uri="{FF2B5EF4-FFF2-40B4-BE49-F238E27FC236}">
                    <a16:creationId xmlns:a16="http://schemas.microsoft.com/office/drawing/2014/main" id="{0FCA0DB4-1FDE-43C9-BE98-BF7477959E7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95" y="1104"/>
              <a:ext cx="141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14" imgW="126780" imgH="164814" progId="Equation.3">
                      <p:embed/>
                    </p:oleObj>
                  </mc:Choice>
                  <mc:Fallback>
                    <p:oleObj name="Ecuación" r:id="rId14" imgW="126780" imgH="164814" progId="Equation.3">
                      <p:embed/>
                      <p:pic>
                        <p:nvPicPr>
                          <p:cNvPr id="5159" name="Object 13">
                            <a:extLst>
                              <a:ext uri="{FF2B5EF4-FFF2-40B4-BE49-F238E27FC236}">
                                <a16:creationId xmlns:a16="http://schemas.microsoft.com/office/drawing/2014/main" id="{81CF31F6-7CAB-4D6D-B1D0-AF71C459F41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5" y="1104"/>
                            <a:ext cx="141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DDC79226-9768-40B5-8933-679D2BAA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" y="1296"/>
                <a:ext cx="312" cy="336"/>
              </a:xfrm>
              <a:custGeom>
                <a:avLst/>
                <a:gdLst>
                  <a:gd name="T0" fmla="*/ 0 w 312"/>
                  <a:gd name="T1" fmla="*/ 0 h 336"/>
                  <a:gd name="T2" fmla="*/ 312 w 312"/>
                  <a:gd name="T3" fmla="*/ 336 h 3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2" h="336">
                    <a:moveTo>
                      <a:pt x="0" y="0"/>
                    </a:moveTo>
                    <a:lnTo>
                      <a:pt x="312" y="336"/>
                    </a:lnTo>
                  </a:path>
                </a:pathLst>
              </a:custGeom>
              <a:noFill/>
              <a:ln w="31750">
                <a:solidFill>
                  <a:srgbClr val="008000"/>
                </a:solidFill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5F1CAC18-863A-43D7-9C34-917EE9088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864"/>
                <a:ext cx="544" cy="568"/>
              </a:xfrm>
              <a:custGeom>
                <a:avLst/>
                <a:gdLst>
                  <a:gd name="T0" fmla="*/ 0 w 544"/>
                  <a:gd name="T1" fmla="*/ 568 h 568"/>
                  <a:gd name="T2" fmla="*/ 544 w 544"/>
                  <a:gd name="T3" fmla="*/ 0 h 5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44" h="568">
                    <a:moveTo>
                      <a:pt x="0" y="568"/>
                    </a:moveTo>
                    <a:lnTo>
                      <a:pt x="544" y="0"/>
                    </a:lnTo>
                  </a:path>
                </a:pathLst>
              </a:custGeom>
              <a:noFill/>
              <a:ln w="31750">
                <a:solidFill>
                  <a:srgbClr val="993366"/>
                </a:solidFill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8" name="Text Box 31">
              <a:extLst>
                <a:ext uri="{FF2B5EF4-FFF2-40B4-BE49-F238E27FC236}">
                  <a16:creationId xmlns:a16="http://schemas.microsoft.com/office/drawing/2014/main" id="{7D5F22FF-E43F-469B-BDCC-DFF66E016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" y="761"/>
              <a:ext cx="1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altLang="es-E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Regla del polígono</a:t>
              </a:r>
            </a:p>
          </p:txBody>
        </p:sp>
      </p:grpSp>
      <p:sp>
        <p:nvSpPr>
          <p:cNvPr id="25" name="AutoShape 35">
            <a:extLst>
              <a:ext uri="{FF2B5EF4-FFF2-40B4-BE49-F238E27FC236}">
                <a16:creationId xmlns:a16="http://schemas.microsoft.com/office/drawing/2014/main" id="{2C3CFF9E-1E15-47AA-915A-3FE8B4709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287" y="4679049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id="{254E299F-1993-45B1-84BC-4C9C8BA32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50" y="3531287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ES" sz="1800" dirty="0">
                <a:solidFill>
                  <a:srgbClr val="FF0000"/>
                </a:solidFill>
                <a:latin typeface="Arial" panose="020B0604020202020204" pitchFamily="34" charset="0"/>
              </a:rPr>
              <a:t>Regla del paralelogramo</a:t>
            </a:r>
          </a:p>
        </p:txBody>
      </p:sp>
      <p:graphicFrame>
        <p:nvGraphicFramePr>
          <p:cNvPr id="28" name="Object 34">
            <a:extLst>
              <a:ext uri="{FF2B5EF4-FFF2-40B4-BE49-F238E27FC236}">
                <a16:creationId xmlns:a16="http://schemas.microsoft.com/office/drawing/2014/main" id="{EA34E962-C4AB-4045-B68C-857E9886D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15287"/>
              </p:ext>
            </p:extLst>
          </p:nvPr>
        </p:nvGraphicFramePr>
        <p:xfrm>
          <a:off x="10471200" y="3508814"/>
          <a:ext cx="10398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5" imgW="583947" imgH="203112" progId="Equation.3">
                  <p:embed/>
                </p:oleObj>
              </mc:Choice>
              <mc:Fallback>
                <p:oleObj name="Ecuación" r:id="rId15" imgW="583947" imgH="203112" progId="Equation.3">
                  <p:embed/>
                  <p:pic>
                    <p:nvPicPr>
                      <p:cNvPr id="5147" name="Object 34">
                        <a:extLst>
                          <a:ext uri="{FF2B5EF4-FFF2-40B4-BE49-F238E27FC236}">
                            <a16:creationId xmlns:a16="http://schemas.microsoft.com/office/drawing/2014/main" id="{4A39BEB4-2DAA-42EB-82A7-B072C85335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1200" y="3508814"/>
                        <a:ext cx="10398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59">
            <a:extLst>
              <a:ext uri="{FF2B5EF4-FFF2-40B4-BE49-F238E27FC236}">
                <a16:creationId xmlns:a16="http://schemas.microsoft.com/office/drawing/2014/main" id="{615B6DB9-C2FB-4C0E-906B-5A3FE5BD1C49}"/>
              </a:ext>
            </a:extLst>
          </p:cNvPr>
          <p:cNvGrpSpPr>
            <a:grpSpLocks/>
          </p:cNvGrpSpPr>
          <p:nvPr/>
        </p:nvGrpSpPr>
        <p:grpSpPr bwMode="auto">
          <a:xfrm>
            <a:off x="8134400" y="4410761"/>
            <a:ext cx="952500" cy="1176338"/>
            <a:chOff x="576" y="2715"/>
            <a:chExt cx="600" cy="741"/>
          </a:xfrm>
        </p:grpSpPr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4DEE4564-6185-478D-9968-4456F8AA68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2715"/>
              <a:ext cx="576" cy="384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31" name="Object 38">
              <a:extLst>
                <a:ext uri="{FF2B5EF4-FFF2-40B4-BE49-F238E27FC236}">
                  <a16:creationId xmlns:a16="http://schemas.microsoft.com/office/drawing/2014/main" id="{56FA0DF9-2CE7-4C16-8F78-2871E50134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3" y="2723"/>
            <a:ext cx="141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7" imgW="126780" imgH="164814" progId="Equation.3">
                    <p:embed/>
                  </p:oleObj>
                </mc:Choice>
                <mc:Fallback>
                  <p:oleObj name="Ecuación" r:id="rId17" imgW="126780" imgH="164814" progId="Equation.3">
                    <p:embed/>
                    <p:pic>
                      <p:nvPicPr>
                        <p:cNvPr id="5150" name="Object 38">
                          <a:extLst>
                            <a:ext uri="{FF2B5EF4-FFF2-40B4-BE49-F238E27FC236}">
                              <a16:creationId xmlns:a16="http://schemas.microsoft.com/office/drawing/2014/main" id="{90208E97-AA07-47CE-8727-9936A7B61B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" y="2723"/>
                          <a:ext cx="141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9">
              <a:extLst>
                <a:ext uri="{FF2B5EF4-FFF2-40B4-BE49-F238E27FC236}">
                  <a16:creationId xmlns:a16="http://schemas.microsoft.com/office/drawing/2014/main" id="{14586B8E-4C40-40BF-8C37-8CBC19301F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8" y="3230"/>
            <a:ext cx="15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8" imgW="139639" imgH="203112" progId="Equation.3">
                    <p:embed/>
                  </p:oleObj>
                </mc:Choice>
                <mc:Fallback>
                  <p:oleObj name="Ecuación" r:id="rId18" imgW="139639" imgH="203112" progId="Equation.3">
                    <p:embed/>
                    <p:pic>
                      <p:nvPicPr>
                        <p:cNvPr id="5151" name="Object 39">
                          <a:extLst>
                            <a:ext uri="{FF2B5EF4-FFF2-40B4-BE49-F238E27FC236}">
                              <a16:creationId xmlns:a16="http://schemas.microsoft.com/office/drawing/2014/main" id="{163B4922-D807-4BF1-A7BD-C7F68E1E8C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" y="3230"/>
                          <a:ext cx="15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5A354373-7B17-4A10-94DE-9B2DF55CE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3051"/>
              <a:ext cx="312" cy="336"/>
            </a:xfrm>
            <a:custGeom>
              <a:avLst/>
              <a:gdLst>
                <a:gd name="T0" fmla="*/ 0 w 312"/>
                <a:gd name="T1" fmla="*/ 0 h 336"/>
                <a:gd name="T2" fmla="*/ 312 w 312"/>
                <a:gd name="T3" fmla="*/ 336 h 3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2" h="336">
                  <a:moveTo>
                    <a:pt x="0" y="0"/>
                  </a:moveTo>
                  <a:lnTo>
                    <a:pt x="312" y="336"/>
                  </a:lnTo>
                </a:path>
              </a:pathLst>
            </a:custGeom>
            <a:noFill/>
            <a:ln w="31750">
              <a:solidFill>
                <a:srgbClr val="008000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4" name="Group 70">
            <a:extLst>
              <a:ext uri="{FF2B5EF4-FFF2-40B4-BE49-F238E27FC236}">
                <a16:creationId xmlns:a16="http://schemas.microsoft.com/office/drawing/2014/main" id="{A6AA7AB8-1D14-48FF-9F0E-A04F4FA9F4D6}"/>
              </a:ext>
            </a:extLst>
          </p:cNvPr>
          <p:cNvGrpSpPr>
            <a:grpSpLocks/>
          </p:cNvGrpSpPr>
          <p:nvPr/>
        </p:nvGrpSpPr>
        <p:grpSpPr bwMode="auto">
          <a:xfrm>
            <a:off x="9977487" y="4474262"/>
            <a:ext cx="914400" cy="609600"/>
            <a:chOff x="3496" y="2715"/>
            <a:chExt cx="576" cy="384"/>
          </a:xfrm>
        </p:grpSpPr>
        <p:sp>
          <p:nvSpPr>
            <p:cNvPr id="35" name="Line 46">
              <a:extLst>
                <a:ext uri="{FF2B5EF4-FFF2-40B4-BE49-F238E27FC236}">
                  <a16:creationId xmlns:a16="http://schemas.microsoft.com/office/drawing/2014/main" id="{943B6039-FBEC-4DD2-89B5-88F826670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6" y="2715"/>
              <a:ext cx="576" cy="384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36" name="Object 49">
              <a:extLst>
                <a:ext uri="{FF2B5EF4-FFF2-40B4-BE49-F238E27FC236}">
                  <a16:creationId xmlns:a16="http://schemas.microsoft.com/office/drawing/2014/main" id="{0672AE0F-2E4D-45A6-9F05-908DDC967C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2" y="2731"/>
            <a:ext cx="141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9" imgW="126780" imgH="164814" progId="Equation.3">
                    <p:embed/>
                  </p:oleObj>
                </mc:Choice>
                <mc:Fallback>
                  <p:oleObj name="Ecuación" r:id="rId19" imgW="126780" imgH="164814" progId="Equation.3">
                    <p:embed/>
                    <p:pic>
                      <p:nvPicPr>
                        <p:cNvPr id="5145" name="Object 49">
                          <a:extLst>
                            <a:ext uri="{FF2B5EF4-FFF2-40B4-BE49-F238E27FC236}">
                              <a16:creationId xmlns:a16="http://schemas.microsoft.com/office/drawing/2014/main" id="{FECAE92E-C0EF-4B70-AC94-09C9A599C8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2" y="2731"/>
                          <a:ext cx="141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71">
            <a:extLst>
              <a:ext uri="{FF2B5EF4-FFF2-40B4-BE49-F238E27FC236}">
                <a16:creationId xmlns:a16="http://schemas.microsoft.com/office/drawing/2014/main" id="{307E7A96-14E6-4B1F-A1D1-6B8C7DAD3139}"/>
              </a:ext>
            </a:extLst>
          </p:cNvPr>
          <p:cNvGrpSpPr>
            <a:grpSpLocks/>
          </p:cNvGrpSpPr>
          <p:nvPr/>
        </p:nvGrpSpPr>
        <p:grpSpPr bwMode="auto">
          <a:xfrm>
            <a:off x="9823500" y="5067987"/>
            <a:ext cx="647700" cy="519112"/>
            <a:chOff x="3399" y="3089"/>
            <a:chExt cx="408" cy="327"/>
          </a:xfrm>
        </p:grpSpPr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ABADEEA3-A16A-4A0F-9871-3B42B132D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3089"/>
              <a:ext cx="306" cy="327"/>
            </a:xfrm>
            <a:custGeom>
              <a:avLst/>
              <a:gdLst>
                <a:gd name="T0" fmla="*/ 0 w 306"/>
                <a:gd name="T1" fmla="*/ 0 h 327"/>
                <a:gd name="T2" fmla="*/ 306 w 306"/>
                <a:gd name="T3" fmla="*/ 327 h 3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6" h="327">
                  <a:moveTo>
                    <a:pt x="0" y="0"/>
                  </a:moveTo>
                  <a:lnTo>
                    <a:pt x="306" y="327"/>
                  </a:lnTo>
                </a:path>
              </a:pathLst>
            </a:custGeom>
            <a:noFill/>
            <a:ln w="31750">
              <a:solidFill>
                <a:srgbClr val="008000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39" name="Object 50">
              <a:extLst>
                <a:ext uri="{FF2B5EF4-FFF2-40B4-BE49-F238E27FC236}">
                  <a16:creationId xmlns:a16="http://schemas.microsoft.com/office/drawing/2014/main" id="{86BF73E9-B69B-4255-861F-1FE02874A8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99" y="3190"/>
            <a:ext cx="15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20" imgW="139639" imgH="203112" progId="Equation.3">
                    <p:embed/>
                  </p:oleObj>
                </mc:Choice>
                <mc:Fallback>
                  <p:oleObj name="Ecuación" r:id="rId20" imgW="139639" imgH="203112" progId="Equation.3">
                    <p:embed/>
                    <p:pic>
                      <p:nvPicPr>
                        <p:cNvPr id="5143" name="Object 50">
                          <a:extLst>
                            <a:ext uri="{FF2B5EF4-FFF2-40B4-BE49-F238E27FC236}">
                              <a16:creationId xmlns:a16="http://schemas.microsoft.com/office/drawing/2014/main" id="{4AC9111A-2A14-45E5-B97E-985253E0CB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9" y="3190"/>
                          <a:ext cx="15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72">
            <a:extLst>
              <a:ext uri="{FF2B5EF4-FFF2-40B4-BE49-F238E27FC236}">
                <a16:creationId xmlns:a16="http://schemas.microsoft.com/office/drawing/2014/main" id="{9E0CD894-BC3F-4D18-A261-68D689500B19}"/>
              </a:ext>
            </a:extLst>
          </p:cNvPr>
          <p:cNvGrpSpPr>
            <a:grpSpLocks/>
          </p:cNvGrpSpPr>
          <p:nvPr/>
        </p:nvGrpSpPr>
        <p:grpSpPr bwMode="auto">
          <a:xfrm>
            <a:off x="10471200" y="4482199"/>
            <a:ext cx="890587" cy="1104900"/>
            <a:chOff x="3807" y="2720"/>
            <a:chExt cx="561" cy="696"/>
          </a:xfrm>
        </p:grpSpPr>
        <p:sp>
          <p:nvSpPr>
            <p:cNvPr id="41" name="Freeform 55">
              <a:extLst>
                <a:ext uri="{FF2B5EF4-FFF2-40B4-BE49-F238E27FC236}">
                  <a16:creationId xmlns:a16="http://schemas.microsoft.com/office/drawing/2014/main" id="{67C5A533-61C2-410A-AF5A-CE997EC29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2720"/>
              <a:ext cx="294" cy="312"/>
            </a:xfrm>
            <a:custGeom>
              <a:avLst/>
              <a:gdLst>
                <a:gd name="T0" fmla="*/ 0 w 294"/>
                <a:gd name="T1" fmla="*/ 0 h 312"/>
                <a:gd name="T2" fmla="*/ 294 w 294"/>
                <a:gd name="T3" fmla="*/ 312 h 3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4" h="312">
                  <a:moveTo>
                    <a:pt x="0" y="0"/>
                  </a:moveTo>
                  <a:lnTo>
                    <a:pt x="294" y="312"/>
                  </a:lnTo>
                </a:path>
              </a:pathLst>
            </a:custGeom>
            <a:noFill/>
            <a:ln w="31750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C2EF348E-6F3E-4EF0-AFC2-FEECE1EE5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3035"/>
              <a:ext cx="561" cy="381"/>
            </a:xfrm>
            <a:custGeom>
              <a:avLst/>
              <a:gdLst>
                <a:gd name="T0" fmla="*/ 0 w 561"/>
                <a:gd name="T1" fmla="*/ 381 h 381"/>
                <a:gd name="T2" fmla="*/ 561 w 561"/>
                <a:gd name="T3" fmla="*/ 0 h 3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1" h="381">
                  <a:moveTo>
                    <a:pt x="0" y="381"/>
                  </a:moveTo>
                  <a:lnTo>
                    <a:pt x="561" y="0"/>
                  </a:lnTo>
                </a:path>
              </a:pathLst>
            </a:custGeom>
            <a:noFill/>
            <a:ln w="31750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3" name="Group 73">
            <a:extLst>
              <a:ext uri="{FF2B5EF4-FFF2-40B4-BE49-F238E27FC236}">
                <a16:creationId xmlns:a16="http://schemas.microsoft.com/office/drawing/2014/main" id="{1D951F4D-8FCF-4DD9-83D0-D979623C6FE4}"/>
              </a:ext>
            </a:extLst>
          </p:cNvPr>
          <p:cNvGrpSpPr>
            <a:grpSpLocks/>
          </p:cNvGrpSpPr>
          <p:nvPr/>
        </p:nvGrpSpPr>
        <p:grpSpPr bwMode="auto">
          <a:xfrm>
            <a:off x="9994950" y="4748899"/>
            <a:ext cx="1352550" cy="323850"/>
            <a:chOff x="3507" y="2888"/>
            <a:chExt cx="852" cy="204"/>
          </a:xfrm>
        </p:grpSpPr>
        <p:graphicFrame>
          <p:nvGraphicFramePr>
            <p:cNvPr id="44" name="Object 51">
              <a:extLst>
                <a:ext uri="{FF2B5EF4-FFF2-40B4-BE49-F238E27FC236}">
                  <a16:creationId xmlns:a16="http://schemas.microsoft.com/office/drawing/2014/main" id="{778DCC7F-D721-4F0B-B4F8-42C5DDFFD9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0" y="2888"/>
            <a:ext cx="141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21" imgW="126780" imgH="164814" progId="Equation.3">
                    <p:embed/>
                  </p:oleObj>
                </mc:Choice>
                <mc:Fallback>
                  <p:oleObj name="Ecuación" r:id="rId21" imgW="126780" imgH="164814" progId="Equation.3">
                    <p:embed/>
                    <p:pic>
                      <p:nvPicPr>
                        <p:cNvPr id="5138" name="Object 51">
                          <a:extLst>
                            <a:ext uri="{FF2B5EF4-FFF2-40B4-BE49-F238E27FC236}">
                              <a16:creationId xmlns:a16="http://schemas.microsoft.com/office/drawing/2014/main" id="{83027D39-E87C-455E-8C91-9C987E22393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0" y="2888"/>
                          <a:ext cx="141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3AC50F52-B6C8-4B6B-A0A0-6EB16E49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3026"/>
              <a:ext cx="852" cy="66"/>
            </a:xfrm>
            <a:custGeom>
              <a:avLst/>
              <a:gdLst>
                <a:gd name="T0" fmla="*/ 0 w 852"/>
                <a:gd name="T1" fmla="*/ 66 h 66"/>
                <a:gd name="T2" fmla="*/ 852 w 852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52" h="66">
                  <a:moveTo>
                    <a:pt x="0" y="66"/>
                  </a:moveTo>
                  <a:lnTo>
                    <a:pt x="852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6" name="Text Box 6">
            <a:extLst>
              <a:ext uri="{FF2B5EF4-FFF2-40B4-BE49-F238E27FC236}">
                <a16:creationId xmlns:a16="http://schemas.microsoft.com/office/drawing/2014/main" id="{3C1CB276-C311-4D78-8FD6-31100949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25" y="895484"/>
            <a:ext cx="8534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s-ES" altLang="es-ES" sz="1800" b="1" dirty="0">
                <a:solidFill>
                  <a:srgbClr val="000099"/>
                </a:solidFill>
                <a:latin typeface="Arial" panose="020B0604020202020204" pitchFamily="34" charset="0"/>
              </a:rPr>
              <a:t>Suma de </a:t>
            </a:r>
            <a:r>
              <a:rPr lang="es-ES" altLang="es-ES" sz="1800" b="1" dirty="0">
                <a:solidFill>
                  <a:srgbClr val="000082"/>
                </a:solidFill>
                <a:latin typeface="Arial" panose="020B0604020202020204" pitchFamily="34" charset="0"/>
              </a:rPr>
              <a:t>vectores</a:t>
            </a:r>
            <a:r>
              <a:rPr lang="es-ES" altLang="es-ES" sz="1800" b="1" dirty="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  <a:r>
              <a:rPr lang="es-ES" altLang="es-ES" sz="18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s-ES" altLang="es-ES" sz="1800" dirty="0">
              <a:latin typeface="Arial" panose="020B0604020202020204" pitchFamily="34" charset="0"/>
            </a:endParaRPr>
          </a:p>
        </p:txBody>
      </p:sp>
      <p:grpSp>
        <p:nvGrpSpPr>
          <p:cNvPr id="47" name="Group 41">
            <a:extLst>
              <a:ext uri="{FF2B5EF4-FFF2-40B4-BE49-F238E27FC236}">
                <a16:creationId xmlns:a16="http://schemas.microsoft.com/office/drawing/2014/main" id="{52497351-A50F-442C-8B81-C4CE9D0CCB28}"/>
              </a:ext>
            </a:extLst>
          </p:cNvPr>
          <p:cNvGrpSpPr>
            <a:grpSpLocks/>
          </p:cNvGrpSpPr>
          <p:nvPr/>
        </p:nvGrpSpPr>
        <p:grpSpPr bwMode="auto">
          <a:xfrm>
            <a:off x="845550" y="1530760"/>
            <a:ext cx="4640262" cy="444500"/>
            <a:chOff x="629" y="2832"/>
            <a:chExt cx="2923" cy="280"/>
          </a:xfrm>
        </p:grpSpPr>
        <p:graphicFrame>
          <p:nvGraphicFramePr>
            <p:cNvPr id="48" name="Object 42">
              <a:extLst>
                <a:ext uri="{FF2B5EF4-FFF2-40B4-BE49-F238E27FC236}">
                  <a16:creationId xmlns:a16="http://schemas.microsoft.com/office/drawing/2014/main" id="{CF4D03C6-76C4-445F-9BFE-182D4C9E86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9" y="2832"/>
            <a:ext cx="1339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22" imgW="1205977" imgH="253890" progId="Equation.3">
                    <p:embed/>
                  </p:oleObj>
                </mc:Choice>
                <mc:Fallback>
                  <p:oleObj name="Ecuación" r:id="rId22" imgW="1205977" imgH="253890" progId="Equation.3">
                    <p:embed/>
                    <p:pic>
                      <p:nvPicPr>
                        <p:cNvPr id="13321" name="Object 42">
                          <a:extLst>
                            <a:ext uri="{FF2B5EF4-FFF2-40B4-BE49-F238E27FC236}">
                              <a16:creationId xmlns:a16="http://schemas.microsoft.com/office/drawing/2014/main" id="{FD229059-A0E1-4556-98EF-79AFBCDF47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" y="2832"/>
                          <a:ext cx="1339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3">
              <a:extLst>
                <a:ext uri="{FF2B5EF4-FFF2-40B4-BE49-F238E27FC236}">
                  <a16:creationId xmlns:a16="http://schemas.microsoft.com/office/drawing/2014/main" id="{F8A72712-C40D-4D6C-A335-75EE278CCB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55" y="2832"/>
            <a:ext cx="129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24" imgW="1167893" imgH="253890" progId="Equation.3">
                    <p:embed/>
                  </p:oleObj>
                </mc:Choice>
                <mc:Fallback>
                  <p:oleObj name="Ecuación" r:id="rId24" imgW="1167893" imgH="253890" progId="Equation.3">
                    <p:embed/>
                    <p:pic>
                      <p:nvPicPr>
                        <p:cNvPr id="13322" name="Object 43">
                          <a:extLst>
                            <a:ext uri="{FF2B5EF4-FFF2-40B4-BE49-F238E27FC236}">
                              <a16:creationId xmlns:a16="http://schemas.microsoft.com/office/drawing/2014/main" id="{E4369D65-F0CC-4811-923B-95FB1B21CD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5" y="2832"/>
                          <a:ext cx="1297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0" name="Object 44">
            <a:extLst>
              <a:ext uri="{FF2B5EF4-FFF2-40B4-BE49-F238E27FC236}">
                <a16:creationId xmlns:a16="http://schemas.microsoft.com/office/drawing/2014/main" id="{CD2F75E9-3160-46D2-82EF-FA77BE4CBF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634444"/>
              </p:ext>
            </p:extLst>
          </p:nvPr>
        </p:nvGraphicFramePr>
        <p:xfrm>
          <a:off x="845550" y="2180047"/>
          <a:ext cx="44307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6" imgW="2514600" imgH="254000" progId="Equation.3">
                  <p:embed/>
                </p:oleObj>
              </mc:Choice>
              <mc:Fallback>
                <p:oleObj name="Ecuación" r:id="rId26" imgW="2514600" imgH="254000" progId="Equation.3">
                  <p:embed/>
                  <p:pic>
                    <p:nvPicPr>
                      <p:cNvPr id="39980" name="Object 44">
                        <a:extLst>
                          <a:ext uri="{FF2B5EF4-FFF2-40B4-BE49-F238E27FC236}">
                            <a16:creationId xmlns:a16="http://schemas.microsoft.com/office/drawing/2014/main" id="{AB6335AA-AF37-4826-9B66-AA909B72C4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550" y="2180047"/>
                        <a:ext cx="44307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8">
            <a:extLst>
              <a:ext uri="{FF2B5EF4-FFF2-40B4-BE49-F238E27FC236}">
                <a16:creationId xmlns:a16="http://schemas.microsoft.com/office/drawing/2014/main" id="{906E49D4-E356-483A-B5B9-495A915CD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512862"/>
              </p:ext>
            </p:extLst>
          </p:nvPr>
        </p:nvGraphicFramePr>
        <p:xfrm>
          <a:off x="845550" y="2756310"/>
          <a:ext cx="55499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8" imgW="3149600" imgH="266700" progId="Equation.3">
                  <p:embed/>
                </p:oleObj>
              </mc:Choice>
              <mc:Fallback>
                <p:oleObj name="Ecuación" r:id="rId28" imgW="3149600" imgH="266700" progId="Equation.3">
                  <p:embed/>
                  <p:pic>
                    <p:nvPicPr>
                      <p:cNvPr id="39984" name="Object 48">
                        <a:extLst>
                          <a:ext uri="{FF2B5EF4-FFF2-40B4-BE49-F238E27FC236}">
                            <a16:creationId xmlns:a16="http://schemas.microsoft.com/office/drawing/2014/main" id="{6B4DF5F9-3AFF-482E-A943-C216701AE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550" y="2756310"/>
                        <a:ext cx="55499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CuadroTexto 51">
            <a:extLst>
              <a:ext uri="{FF2B5EF4-FFF2-40B4-BE49-F238E27FC236}">
                <a16:creationId xmlns:a16="http://schemas.microsoft.com/office/drawing/2014/main" id="{3BAE47B6-82E2-4099-B9F6-BC3052988256}"/>
              </a:ext>
            </a:extLst>
          </p:cNvPr>
          <p:cNvSpPr txBox="1"/>
          <p:nvPr/>
        </p:nvSpPr>
        <p:spPr>
          <a:xfrm>
            <a:off x="1472619" y="218276"/>
            <a:ext cx="92467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/>
              <a:t> OPERACIONES CON VECTORES: SUMA Y RESTA DE VECTORES</a:t>
            </a: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433E0370-8D8B-42FC-A42F-68D74615A554}"/>
              </a:ext>
            </a:extLst>
          </p:cNvPr>
          <p:cNvSpPr/>
          <p:nvPr/>
        </p:nvSpPr>
        <p:spPr>
          <a:xfrm>
            <a:off x="165703" y="3508814"/>
            <a:ext cx="6396675" cy="2676086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0F149EBD-75E4-47E0-A64B-4AEE6595B04A}"/>
              </a:ext>
            </a:extLst>
          </p:cNvPr>
          <p:cNvSpPr/>
          <p:nvPr/>
        </p:nvSpPr>
        <p:spPr>
          <a:xfrm>
            <a:off x="7326743" y="3377518"/>
            <a:ext cx="4535057" cy="2676086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arcador de pie de página 25">
            <a:extLst>
              <a:ext uri="{FF2B5EF4-FFF2-40B4-BE49-F238E27FC236}">
                <a16:creationId xmlns:a16="http://schemas.microsoft.com/office/drawing/2014/main" id="{8B762B96-8284-40AE-85BC-CE20AD52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Electromagnetismo 2021 GII</a:t>
            </a:r>
          </a:p>
        </p:txBody>
      </p:sp>
      <p:sp>
        <p:nvSpPr>
          <p:cNvPr id="55" name="Marcador de número de diapositiva 54">
            <a:extLst>
              <a:ext uri="{FF2B5EF4-FFF2-40B4-BE49-F238E27FC236}">
                <a16:creationId xmlns:a16="http://schemas.microsoft.com/office/drawing/2014/main" id="{1E89DD07-34EB-4F6B-94BD-B4EB78B0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F9E7-08E1-4902-8D15-36284BFCD53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81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72B40AB6E58640B2077F5E5D0A9572" ma:contentTypeVersion="3" ma:contentTypeDescription="Crear nuevo documento." ma:contentTypeScope="" ma:versionID="b1e63ae82e8f1266b9c5a7944c1c81f5">
  <xsd:schema xmlns:xsd="http://www.w3.org/2001/XMLSchema" xmlns:xs="http://www.w3.org/2001/XMLSchema" xmlns:p="http://schemas.microsoft.com/office/2006/metadata/properties" xmlns:ns2="7333d6ba-11cc-4c24-9df8-85e4a3ab94fe" targetNamespace="http://schemas.microsoft.com/office/2006/metadata/properties" ma:root="true" ma:fieldsID="bc9817eb43e8c51667afa9080207a540" ns2:_="">
    <xsd:import namespace="7333d6ba-11cc-4c24-9df8-85e4a3ab94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3d6ba-11cc-4c24-9df8-85e4a3ab9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CBA164-BFE9-4F03-93A0-526E4B60FA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5E625E-A8FB-4AC1-BE50-D591B67AAF9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E2A4EEF-0133-40E1-98E0-A2E72F9AA4AE}">
  <ds:schemaRefs>
    <ds:schemaRef ds:uri="7333d6ba-11cc-4c24-9df8-85e4a3ab94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1934</Words>
  <Application>Microsoft Office PowerPoint</Application>
  <PresentationFormat>Panorámica</PresentationFormat>
  <Paragraphs>293</Paragraphs>
  <Slides>39</Slides>
  <Notes>12</Notes>
  <HiddenSlides>1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9" baseType="lpstr">
      <vt:lpstr>Arial</vt:lpstr>
      <vt:lpstr>Bodoni MT</vt:lpstr>
      <vt:lpstr>Calibri</vt:lpstr>
      <vt:lpstr>Calibri Light</vt:lpstr>
      <vt:lpstr>Cambria Math</vt:lpstr>
      <vt:lpstr>Times New Roman</vt:lpstr>
      <vt:lpstr>Trebuchet MS</vt:lpstr>
      <vt:lpstr>Tema de Office</vt:lpstr>
      <vt:lpstr>Ecuación</vt:lpstr>
      <vt:lpstr>CorelDRAW</vt:lpstr>
      <vt:lpstr>ELEMENTOS DE ÁLGEBRA Y CÁLCULO VECTORIAL</vt:lpstr>
      <vt:lpstr>1.1. Vectores: Propiedades y operaciones básicas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1.2. Cálculo con funciones escalares.  Diferenciación e integración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cristina.gomez@uam.es</dc:creator>
  <cp:lastModifiedBy>pilar.segovia@uam.es</cp:lastModifiedBy>
  <cp:revision>67</cp:revision>
  <dcterms:created xsi:type="dcterms:W3CDTF">2021-01-20T09:33:52Z</dcterms:created>
  <dcterms:modified xsi:type="dcterms:W3CDTF">2021-02-16T16:51:39Z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0x010100E072B40AB6E58640B2077F5E5D0A9572</vt:lpwstr>
  </property>
</Properties>
</file>